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62" r:id="rId4"/>
    <p:sldId id="256" r:id="rId5"/>
    <p:sldId id="263" r:id="rId6"/>
    <p:sldId id="258" r:id="rId7"/>
    <p:sldId id="259" r:id="rId8"/>
    <p:sldId id="261"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E94C3B"/>
    <a:srgbClr val="F77957"/>
    <a:srgbClr val="FED5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7" d="100"/>
          <a:sy n="97" d="100"/>
        </p:scale>
        <p:origin x="68" y="84"/>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customXml" Target="../customXml/item3.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5" Type="http://schemas.microsoft.com/office/2016/11/relationships/changesInfo" Target="changesInfos/changesInfo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Ward" userId="8bfb665b-4ad0-4d63-a04c-89a92ec76ab9" providerId="ADAL" clId="{10424A56-9BB8-4E47-9519-80DF12F40B21}"/>
    <pc:docChg chg="modSld">
      <pc:chgData name="Laura Ward" userId="8bfb665b-4ad0-4d63-a04c-89a92ec76ab9" providerId="ADAL" clId="{10424A56-9BB8-4E47-9519-80DF12F40B21}" dt="2023-04-18T15:41:24.540" v="2" actId="20577"/>
      <pc:docMkLst>
        <pc:docMk/>
      </pc:docMkLst>
      <pc:sldChg chg="modSp mod">
        <pc:chgData name="Laura Ward" userId="8bfb665b-4ad0-4d63-a04c-89a92ec76ab9" providerId="ADAL" clId="{10424A56-9BB8-4E47-9519-80DF12F40B21}" dt="2023-04-18T15:41:24.540" v="2" actId="20577"/>
        <pc:sldMkLst>
          <pc:docMk/>
          <pc:sldMk cId="1418558482" sldId="262"/>
        </pc:sldMkLst>
        <pc:spChg chg="mod">
          <ac:chgData name="Laura Ward" userId="8bfb665b-4ad0-4d63-a04c-89a92ec76ab9" providerId="ADAL" clId="{10424A56-9BB8-4E47-9519-80DF12F40B21}" dt="2023-04-18T15:41:24.540" v="2" actId="20577"/>
          <ac:spMkLst>
            <pc:docMk/>
            <pc:sldMk cId="1418558482" sldId="262"/>
            <ac:spMk id="3" creationId="{F19DB345-AC3D-4CD0-954F-D6FAF1E7611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27E5A-C39A-4222-ABA4-0FEB5D0E6A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B654C0-2BE6-4C18-912F-F8DC16877B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7C1FEA9-854C-438A-872B-AF9D25EEEB20}"/>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5" name="Footer Placeholder 4">
            <a:extLst>
              <a:ext uri="{FF2B5EF4-FFF2-40B4-BE49-F238E27FC236}">
                <a16:creationId xmlns:a16="http://schemas.microsoft.com/office/drawing/2014/main" id="{EA58AB78-6FB1-45F9-9EB2-248A017826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B97D13-8018-49E8-819A-EEE24945AF1E}"/>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3969259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3853E-E5D6-4F4E-94A5-8969957FEDB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D36AD8C-F5E2-484B-873B-9FD33FF3BA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6FC8B6-3B5D-4E6E-8CFD-7EF54075955B}"/>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5" name="Footer Placeholder 4">
            <a:extLst>
              <a:ext uri="{FF2B5EF4-FFF2-40B4-BE49-F238E27FC236}">
                <a16:creationId xmlns:a16="http://schemas.microsoft.com/office/drawing/2014/main" id="{1A1A2A94-BA70-40F1-9FAA-1995FC179C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08DB1C-7A15-4515-9DE8-DAF5DDF905CE}"/>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2120667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5FAD9B-C5A1-4227-B744-9C7A45499D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6F6735A-5EDD-4B05-B47B-8C7E1E2A4B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F35660-E13D-414F-B799-DC6CCDC57336}"/>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5" name="Footer Placeholder 4">
            <a:extLst>
              <a:ext uri="{FF2B5EF4-FFF2-40B4-BE49-F238E27FC236}">
                <a16:creationId xmlns:a16="http://schemas.microsoft.com/office/drawing/2014/main" id="{44820B2E-30CE-40DF-9893-9DFDE0591F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FACC54-EFE7-4843-88BD-D97CE460AA62}"/>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2623901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A39AB-5CBA-4221-AFCD-20D8FB12B4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0A1D6E5-ECE5-4106-8469-BC54306AA5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3DB2D0-BB4A-4767-8548-A39008201596}"/>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5" name="Footer Placeholder 4">
            <a:extLst>
              <a:ext uri="{FF2B5EF4-FFF2-40B4-BE49-F238E27FC236}">
                <a16:creationId xmlns:a16="http://schemas.microsoft.com/office/drawing/2014/main" id="{E998114A-E45F-4F5F-888E-FE8638B47F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63810C-CF73-48C2-9F82-FC9DFD8A65B8}"/>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2598894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8C0A6-E2F0-4BB6-B28F-BCA9FC44AB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B1CA8D3-EB63-4C91-B11F-B179BA76B5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904879-332B-47B3-BC96-038F2B69B0DC}"/>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5" name="Footer Placeholder 4">
            <a:extLst>
              <a:ext uri="{FF2B5EF4-FFF2-40B4-BE49-F238E27FC236}">
                <a16:creationId xmlns:a16="http://schemas.microsoft.com/office/drawing/2014/main" id="{3AFD81AB-6A27-431B-AF85-EE01324489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70C35F-3155-468C-A859-E405A4B8E3E9}"/>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2390425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047F5-3555-4D8C-BC8F-B5A6BCB1BE6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7B81387-D1A4-4C15-BB02-10BBB4A1BB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A1DA9F3-E95A-4B08-A936-C4991DA927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29EBC7F-2127-445A-865D-5DD463935CC7}"/>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6" name="Footer Placeholder 5">
            <a:extLst>
              <a:ext uri="{FF2B5EF4-FFF2-40B4-BE49-F238E27FC236}">
                <a16:creationId xmlns:a16="http://schemas.microsoft.com/office/drawing/2014/main" id="{65752704-E01E-42A0-B002-B967DDD970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F4DD4C-78A1-4935-9AAE-54341D144C6B}"/>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3471267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35B94-C624-433A-B59E-2D1F6733D92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CE94129-6A73-4E7E-B8AC-49B1085076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C7B167-BC09-47E8-A499-97F6E256F5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7813F53-C252-48F9-959F-298A5B7909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B1C8B8-0868-4361-8671-EAEACD0482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7CF52E3-7DD6-42D9-A6C8-FC9272F5E882}"/>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8" name="Footer Placeholder 7">
            <a:extLst>
              <a:ext uri="{FF2B5EF4-FFF2-40B4-BE49-F238E27FC236}">
                <a16:creationId xmlns:a16="http://schemas.microsoft.com/office/drawing/2014/main" id="{1DB5A758-C757-4230-9309-9FBAC46C882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AE9FEBD-2A25-4A46-BDAA-4CE18E67F7B9}"/>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602107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5A8D8-CED0-49CD-8EEE-ADC47F8034C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1C815F8-32E4-4B10-A8F2-0024709A867A}"/>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4" name="Footer Placeholder 3">
            <a:extLst>
              <a:ext uri="{FF2B5EF4-FFF2-40B4-BE49-F238E27FC236}">
                <a16:creationId xmlns:a16="http://schemas.microsoft.com/office/drawing/2014/main" id="{B971EB39-F1DA-4E3F-9F72-8789193B0A3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9FA769D-B04E-4758-8B95-2A9ED99CE872}"/>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772481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6AEC31-FD11-4031-AC38-A3277BE88558}"/>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3" name="Footer Placeholder 2">
            <a:extLst>
              <a:ext uri="{FF2B5EF4-FFF2-40B4-BE49-F238E27FC236}">
                <a16:creationId xmlns:a16="http://schemas.microsoft.com/office/drawing/2014/main" id="{BFF3AC51-02B9-487C-BCEA-9D2C66552AA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3FB2A9E-0B41-4462-8A5E-7B7A251578BD}"/>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463883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14BB5-98B6-4D24-A3A0-BDD31E34A4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55B4836-04AD-4671-8307-5863904AA0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014F0F7-AEDC-4A16-894B-34BE2C8DB8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779288-D9DC-42FB-B804-306946399109}"/>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6" name="Footer Placeholder 5">
            <a:extLst>
              <a:ext uri="{FF2B5EF4-FFF2-40B4-BE49-F238E27FC236}">
                <a16:creationId xmlns:a16="http://schemas.microsoft.com/office/drawing/2014/main" id="{C1CDA85F-10EA-41FC-9A17-75A49C21D6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B44B58-AA40-4F98-8167-5FBC8B79A609}"/>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3282853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FBA92-018E-40BB-AF60-4ABD831820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2058E6B-7C25-4565-9802-91F9DA01C7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BF10183-42AF-48FA-9D9B-8C0F04CEB2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2C9889-30ED-478B-A582-9F1C3DD6C6C3}"/>
              </a:ext>
            </a:extLst>
          </p:cNvPr>
          <p:cNvSpPr>
            <a:spLocks noGrp="1"/>
          </p:cNvSpPr>
          <p:nvPr>
            <p:ph type="dt" sz="half" idx="10"/>
          </p:nvPr>
        </p:nvSpPr>
        <p:spPr/>
        <p:txBody>
          <a:bodyPr/>
          <a:lstStyle/>
          <a:p>
            <a:fld id="{5DAC8CDC-5955-4A5A-A4CE-B5CDB385D10E}" type="datetimeFigureOut">
              <a:rPr lang="en-GB" smtClean="0"/>
              <a:t>18/04/2023</a:t>
            </a:fld>
            <a:endParaRPr lang="en-GB"/>
          </a:p>
        </p:txBody>
      </p:sp>
      <p:sp>
        <p:nvSpPr>
          <p:cNvPr id="6" name="Footer Placeholder 5">
            <a:extLst>
              <a:ext uri="{FF2B5EF4-FFF2-40B4-BE49-F238E27FC236}">
                <a16:creationId xmlns:a16="http://schemas.microsoft.com/office/drawing/2014/main" id="{FD1AE94A-EE34-4CE6-A68E-8C442D6D2B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5302F66-DAC5-412A-BC5E-7DA7692C5327}"/>
              </a:ext>
            </a:extLst>
          </p:cNvPr>
          <p:cNvSpPr>
            <a:spLocks noGrp="1"/>
          </p:cNvSpPr>
          <p:nvPr>
            <p:ph type="sldNum" sz="quarter" idx="12"/>
          </p:nvPr>
        </p:nvSpPr>
        <p:spPr/>
        <p:txBody>
          <a:bodyPr/>
          <a:lstStyle/>
          <a:p>
            <a:fld id="{44649353-52C8-4F02-85B2-F998E460EF01}" type="slidenum">
              <a:rPr lang="en-GB" smtClean="0"/>
              <a:t>‹#›</a:t>
            </a:fld>
            <a:endParaRPr lang="en-GB"/>
          </a:p>
        </p:txBody>
      </p:sp>
    </p:spTree>
    <p:extLst>
      <p:ext uri="{BB962C8B-B14F-4D97-AF65-F5344CB8AC3E}">
        <p14:creationId xmlns:p14="http://schemas.microsoft.com/office/powerpoint/2010/main" val="1965423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0619A6-8256-4620-8F35-E94B0844F0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C475351-E1BE-4769-80C3-0EFA4C3AA6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17A743-F2B5-49D4-937C-9CA0920843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AC8CDC-5955-4A5A-A4CE-B5CDB385D10E}" type="datetimeFigureOut">
              <a:rPr lang="en-GB" smtClean="0"/>
              <a:t>18/04/2023</a:t>
            </a:fld>
            <a:endParaRPr lang="en-GB"/>
          </a:p>
        </p:txBody>
      </p:sp>
      <p:sp>
        <p:nvSpPr>
          <p:cNvPr id="5" name="Footer Placeholder 4">
            <a:extLst>
              <a:ext uri="{FF2B5EF4-FFF2-40B4-BE49-F238E27FC236}">
                <a16:creationId xmlns:a16="http://schemas.microsoft.com/office/drawing/2014/main" id="{BA38FF3E-76BA-436F-B542-D8DBA0C1A6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659482F-940A-409F-B4E8-95093470F5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649353-52C8-4F02-85B2-F998E460EF01}" type="slidenum">
              <a:rPr lang="en-GB" smtClean="0"/>
              <a:t>‹#›</a:t>
            </a:fld>
            <a:endParaRPr lang="en-GB"/>
          </a:p>
        </p:txBody>
      </p:sp>
      <p:sp>
        <p:nvSpPr>
          <p:cNvPr id="7" name="MSIPCMContentMarking" descr="{&quot;HashCode&quot;:-419293512,&quot;Placement&quot;:&quot;Footer&quot;,&quot;Top&quot;:520.3781,&quot;Left&quot;:0.0,&quot;SlideWidth&quot;:960,&quot;SlideHeight&quot;:540}">
            <a:extLst>
              <a:ext uri="{FF2B5EF4-FFF2-40B4-BE49-F238E27FC236}">
                <a16:creationId xmlns:a16="http://schemas.microsoft.com/office/drawing/2014/main" id="{38D1B9E1-7AD0-4A8C-BFF4-ECF271C8FA31}"/>
              </a:ext>
            </a:extLst>
          </p:cNvPr>
          <p:cNvSpPr txBox="1"/>
          <p:nvPr userDrawn="1"/>
        </p:nvSpPr>
        <p:spPr>
          <a:xfrm>
            <a:off x="0" y="6608802"/>
            <a:ext cx="951584" cy="249198"/>
          </a:xfrm>
          <a:prstGeom prst="rect">
            <a:avLst/>
          </a:prstGeom>
          <a:noFill/>
        </p:spPr>
        <p:txBody>
          <a:bodyPr vert="horz" wrap="square" lIns="0" tIns="0" rIns="0" bIns="0" rtlCol="0" anchor="ctr" anchorCtr="1">
            <a:spAutoFit/>
          </a:bodyPr>
          <a:lstStyle/>
          <a:p>
            <a:pPr algn="l">
              <a:spcBef>
                <a:spcPts val="0"/>
              </a:spcBef>
              <a:spcAft>
                <a:spcPts val="0"/>
              </a:spcAft>
            </a:pPr>
            <a:r>
              <a:rPr lang="en-GB" sz="1000">
                <a:solidFill>
                  <a:srgbClr val="000000"/>
                </a:solidFill>
                <a:latin typeface="Arial" panose="020B0604020202020204" pitchFamily="34" charset="0"/>
              </a:rPr>
              <a:t>Confidential</a:t>
            </a:r>
          </a:p>
        </p:txBody>
      </p:sp>
    </p:spTree>
    <p:extLst>
      <p:ext uri="{BB962C8B-B14F-4D97-AF65-F5344CB8AC3E}">
        <p14:creationId xmlns:p14="http://schemas.microsoft.com/office/powerpoint/2010/main" val="2741042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ide Number Placeholder 3">
            <a:extLst>
              <a:ext uri="{FF2B5EF4-FFF2-40B4-BE49-F238E27FC236}">
                <a16:creationId xmlns:a16="http://schemas.microsoft.com/office/drawing/2014/main" id="{E0365314-B117-4B5F-BFEA-E1A70E8E04B0}"/>
              </a:ext>
            </a:extLst>
          </p:cNvPr>
          <p:cNvSpPr txBox="1">
            <a:spLocks/>
          </p:cNvSpPr>
          <p:nvPr/>
        </p:nvSpPr>
        <p:spPr>
          <a:xfrm>
            <a:off x="10970001" y="6587834"/>
            <a:ext cx="1081706" cy="196847"/>
          </a:xfrm>
          <a:prstGeom prst="rect">
            <a:avLst/>
          </a:prstGeom>
        </p:spPr>
        <p:txBody>
          <a:bodyPr vert="horz" lIns="0" tIns="0" rIns="0" bIns="0" rtlCol="0" anchor="ctr"/>
          <a:lstStyle>
            <a:defPPr>
              <a:defRPr lang="en-US"/>
            </a:defPPr>
            <a:lvl1pPr marL="0" algn="r" defTabSz="914400" rtl="0" eaLnBrk="1" latinLnBrk="0" hangingPunct="1">
              <a:defRPr sz="8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4DB42E12-A786-4CC2-B533-7A1658A15C83}" type="slidenum">
              <a:rPr kumimoji="0" lang="en-GB" sz="800" b="0" i="0" u="none" strike="noStrike" kern="1200" cap="none" spc="0" normalizeH="0" baseline="0" noProof="0" smtClean="0">
                <a:ln>
                  <a:noFill/>
                </a:ln>
                <a:solidFill>
                  <a:srgbClr val="2C273D"/>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800" b="0" i="0" u="none" strike="noStrike" kern="1200" cap="none" spc="0" normalizeH="0" baseline="0" noProof="0" dirty="0">
              <a:ln>
                <a:noFill/>
              </a:ln>
              <a:solidFill>
                <a:srgbClr val="2C273D"/>
              </a:solidFill>
              <a:effectLst/>
              <a:uLnTx/>
              <a:uFillTx/>
              <a:latin typeface="Arial"/>
              <a:ea typeface="+mn-ea"/>
              <a:cs typeface="+mn-cs"/>
            </a:endParaRPr>
          </a:p>
        </p:txBody>
      </p:sp>
      <p:sp>
        <p:nvSpPr>
          <p:cNvPr id="24" name="Title 3">
            <a:extLst>
              <a:ext uri="{FF2B5EF4-FFF2-40B4-BE49-F238E27FC236}">
                <a16:creationId xmlns:a16="http://schemas.microsoft.com/office/drawing/2014/main" id="{3E06566F-C1C3-4136-BDF4-73C516A3E8F4}"/>
              </a:ext>
            </a:extLst>
          </p:cNvPr>
          <p:cNvSpPr txBox="1">
            <a:spLocks/>
          </p:cNvSpPr>
          <p:nvPr/>
        </p:nvSpPr>
        <p:spPr>
          <a:xfrm>
            <a:off x="384173" y="431800"/>
            <a:ext cx="9525371" cy="2387600"/>
          </a:xfrm>
          <a:prstGeom prst="rect">
            <a:avLst/>
          </a:prstGeom>
        </p:spPr>
        <p:txBody>
          <a:bodyPr vert="horz" lIns="0" tIns="0" rIns="0" bIns="0" rtlCol="0" anchor="t">
            <a:noAutofit/>
          </a:bodyPr>
          <a:lstStyle>
            <a:lvl1pPr algn="l" defTabSz="914400" rtl="0" eaLnBrk="1" latinLnBrk="0" hangingPunct="1">
              <a:lnSpc>
                <a:spcPct val="74000"/>
              </a:lnSpc>
              <a:spcBef>
                <a:spcPct val="0"/>
              </a:spcBef>
              <a:buNone/>
              <a:defRPr sz="6000" kern="1200">
                <a:solidFill>
                  <a:schemeClr val="accent1"/>
                </a:solidFill>
                <a:latin typeface="+mj-lt"/>
                <a:ea typeface="+mj-ea"/>
                <a:cs typeface="+mj-cs"/>
              </a:defRPr>
            </a:lvl1pPr>
          </a:lstStyle>
          <a:p>
            <a:pPr marL="0" marR="0" lvl="0" indent="0" algn="l" defTabSz="914400" rtl="0" eaLnBrk="1" fontAlgn="auto" latinLnBrk="0" hangingPunct="1">
              <a:lnSpc>
                <a:spcPct val="74000"/>
              </a:lnSpc>
              <a:spcBef>
                <a:spcPct val="0"/>
              </a:spcBef>
              <a:spcAft>
                <a:spcPts val="0"/>
              </a:spcAft>
              <a:buClrTx/>
              <a:buSzTx/>
              <a:buFontTx/>
              <a:buNone/>
              <a:tabLst/>
              <a:defRPr/>
            </a:pPr>
            <a:r>
              <a:rPr lang="en-GB" sz="4800" dirty="0">
                <a:solidFill>
                  <a:srgbClr val="C00000"/>
                </a:solidFill>
                <a:latin typeface="YBSG Headline"/>
              </a:rPr>
              <a:t>Corporate Risk register Dashboard</a:t>
            </a:r>
            <a:br>
              <a:rPr kumimoji="0" lang="en-GB" sz="4800" b="0" i="0" u="none" strike="noStrike" kern="1200" cap="none" spc="0" normalizeH="0" baseline="0" noProof="0" dirty="0">
                <a:ln>
                  <a:noFill/>
                </a:ln>
                <a:solidFill>
                  <a:srgbClr val="C00000"/>
                </a:solidFill>
                <a:effectLst/>
                <a:uLnTx/>
                <a:uFillTx/>
                <a:latin typeface="YBSG Headline"/>
                <a:ea typeface="+mj-ea"/>
                <a:cs typeface="+mj-cs"/>
              </a:rPr>
            </a:br>
            <a:r>
              <a:rPr kumimoji="0" lang="en-GB" sz="4800" b="0" i="0" u="none" strike="noStrike" kern="1200" cap="none" spc="0" normalizeH="0" baseline="0" noProof="0" dirty="0">
                <a:ln>
                  <a:noFill/>
                </a:ln>
                <a:solidFill>
                  <a:srgbClr val="002060"/>
                </a:solidFill>
                <a:effectLst/>
                <a:uLnTx/>
                <a:uFillTx/>
                <a:latin typeface="YBSG Headline"/>
                <a:ea typeface="+mj-ea"/>
                <a:cs typeface="+mj-cs"/>
              </a:rPr>
              <a:t>Reporting Period</a:t>
            </a:r>
            <a:r>
              <a:rPr lang="en-GB" sz="4800" dirty="0">
                <a:solidFill>
                  <a:srgbClr val="002060"/>
                </a:solidFill>
                <a:latin typeface="YBSG Headline"/>
              </a:rPr>
              <a:t> (Month / Year)</a:t>
            </a:r>
            <a:br>
              <a:rPr lang="en-GB" sz="4800" dirty="0">
                <a:solidFill>
                  <a:srgbClr val="002060"/>
                </a:solidFill>
                <a:latin typeface="YBSG Headline"/>
              </a:rPr>
            </a:br>
            <a:endParaRPr lang="en-GB" sz="4800" dirty="0">
              <a:solidFill>
                <a:srgbClr val="002060"/>
              </a:solidFill>
              <a:latin typeface="YBSG Headline"/>
            </a:endParaRPr>
          </a:p>
        </p:txBody>
      </p:sp>
      <p:pic>
        <p:nvPicPr>
          <p:cNvPr id="26" name="Picture 7" descr="Image result for NHS Providers Logo. Size: 220 x 106. Source: jobs.theguardian.com">
            <a:extLst>
              <a:ext uri="{FF2B5EF4-FFF2-40B4-BE49-F238E27FC236}">
                <a16:creationId xmlns:a16="http://schemas.microsoft.com/office/drawing/2014/main" id="{69AD93AF-C697-44E4-B1EA-7C9BAF573D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78185" y="5185012"/>
            <a:ext cx="2678003" cy="1290311"/>
          </a:xfrm>
          <a:prstGeom prst="rect">
            <a:avLst/>
          </a:prstGeom>
          <a:noFill/>
          <a:extLst>
            <a:ext uri="{909E8E84-426E-40DD-AFC4-6F175D3DCCD1}">
              <a14:hiddenFill xmlns:a14="http://schemas.microsoft.com/office/drawing/2010/main">
                <a:solidFill>
                  <a:srgbClr val="FFFFFF"/>
                </a:solidFill>
              </a14:hiddenFill>
            </a:ext>
          </a:extLst>
        </p:spPr>
      </p:pic>
      <p:sp>
        <p:nvSpPr>
          <p:cNvPr id="29" name="Text Placeholder 5">
            <a:extLst>
              <a:ext uri="{FF2B5EF4-FFF2-40B4-BE49-F238E27FC236}">
                <a16:creationId xmlns:a16="http://schemas.microsoft.com/office/drawing/2014/main" id="{7F481254-E4F8-4719-B7AD-5415E0CA6975}"/>
              </a:ext>
            </a:extLst>
          </p:cNvPr>
          <p:cNvSpPr txBox="1">
            <a:spLocks/>
          </p:cNvSpPr>
          <p:nvPr/>
        </p:nvSpPr>
        <p:spPr>
          <a:xfrm>
            <a:off x="384173" y="2407207"/>
            <a:ext cx="5736709" cy="693304"/>
          </a:xfrm>
          <a:prstGeom prst="rect">
            <a:avLst/>
          </a:prstGeom>
        </p:spPr>
        <p:txBody>
          <a:bodyPr vert="horz" lIns="0" tIns="0" rIns="0" bIns="0" rtlCol="0">
            <a:normAutofit fontScale="92500"/>
          </a:bodyPr>
          <a:lstStyle>
            <a:lvl1pPr marL="0" indent="0" algn="l" defTabSz="914400" rtl="0" eaLnBrk="1" latinLnBrk="0" hangingPunct="1">
              <a:lnSpc>
                <a:spcPct val="105000"/>
              </a:lnSpc>
              <a:spcBef>
                <a:spcPts val="600"/>
              </a:spcBef>
              <a:buFont typeface="Arial" panose="020B0604020202020204" pitchFamily="34" charset="0"/>
              <a:buNone/>
              <a:defRPr sz="1800" b="1" kern="1200">
                <a:solidFill>
                  <a:schemeClr val="tx2"/>
                </a:solidFill>
                <a:latin typeface="+mn-lt"/>
                <a:ea typeface="+mn-ea"/>
                <a:cs typeface="+mn-cs"/>
              </a:defRPr>
            </a:lvl1pPr>
            <a:lvl2pPr marL="357187" indent="0" algn="l" defTabSz="914400" rtl="0" eaLnBrk="1" latinLnBrk="0" hangingPunct="1">
              <a:lnSpc>
                <a:spcPct val="105000"/>
              </a:lnSpc>
              <a:spcBef>
                <a:spcPts val="600"/>
              </a:spcBef>
              <a:buFont typeface="Arial" panose="020B0604020202020204" pitchFamily="34" charset="0"/>
              <a:buNone/>
              <a:defRPr sz="1800" kern="1200">
                <a:solidFill>
                  <a:schemeClr val="tx2"/>
                </a:solidFill>
                <a:latin typeface="+mn-lt"/>
                <a:ea typeface="+mn-ea"/>
                <a:cs typeface="+mn-cs"/>
              </a:defRPr>
            </a:lvl2pPr>
            <a:lvl3pPr marL="895350" indent="-182563" algn="l" defTabSz="914400" rtl="0" eaLnBrk="1" latinLnBrk="0" hangingPunct="1">
              <a:lnSpc>
                <a:spcPct val="105000"/>
              </a:lnSpc>
              <a:spcBef>
                <a:spcPts val="600"/>
              </a:spcBef>
              <a:buFont typeface="Arial" panose="020B0604020202020204" pitchFamily="34" charset="0"/>
              <a:buChar char="•"/>
              <a:defRPr sz="1800" kern="1200">
                <a:solidFill>
                  <a:schemeClr val="tx2"/>
                </a:solidFill>
                <a:latin typeface="+mn-lt"/>
                <a:ea typeface="+mn-ea"/>
                <a:cs typeface="+mn-cs"/>
              </a:defRPr>
            </a:lvl3pPr>
            <a:lvl4pPr marL="1252538" indent="-173038" algn="l" defTabSz="914400" rtl="0" eaLnBrk="1" latinLnBrk="0" hangingPunct="1">
              <a:lnSpc>
                <a:spcPct val="105000"/>
              </a:lnSpc>
              <a:spcBef>
                <a:spcPts val="600"/>
              </a:spcBef>
              <a:buFont typeface="Arial" panose="020B0604020202020204" pitchFamily="34" charset="0"/>
              <a:buChar char="•"/>
              <a:defRPr sz="1800" kern="1200">
                <a:solidFill>
                  <a:schemeClr val="tx2"/>
                </a:solidFill>
                <a:latin typeface="+mn-lt"/>
                <a:ea typeface="+mn-ea"/>
                <a:cs typeface="+mn-cs"/>
              </a:defRPr>
            </a:lvl4pPr>
            <a:lvl5pPr marL="1619250" indent="-184150" algn="l" defTabSz="914400" rtl="0" eaLnBrk="1" latinLnBrk="0" hangingPunct="1">
              <a:lnSpc>
                <a:spcPct val="105000"/>
              </a:lnSpc>
              <a:spcBef>
                <a:spcPts val="6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5000"/>
              </a:lnSpc>
              <a:spcBef>
                <a:spcPts val="600"/>
              </a:spcBef>
              <a:spcAft>
                <a:spcPts val="0"/>
              </a:spcAft>
              <a:buClrTx/>
              <a:buSzTx/>
              <a:buFont typeface="Arial" panose="020B0604020202020204" pitchFamily="34" charset="0"/>
              <a:buNone/>
              <a:tabLst/>
              <a:defRPr/>
            </a:pPr>
            <a:r>
              <a:rPr kumimoji="0" lang="en-GB" sz="1800" b="1" i="0" u="none" strike="noStrike" kern="1200" cap="none" spc="0" normalizeH="0" baseline="0" noProof="0" dirty="0">
                <a:ln>
                  <a:noFill/>
                </a:ln>
                <a:solidFill>
                  <a:srgbClr val="2C273D"/>
                </a:solidFill>
                <a:effectLst/>
                <a:uLnTx/>
                <a:uFillTx/>
                <a:latin typeface="Arial"/>
                <a:ea typeface="+mn-ea"/>
                <a:cs typeface="+mn-cs"/>
              </a:rPr>
              <a:t>Key risks arising from the provider’s Risk Management Framework supplemented by a set of appendices</a:t>
            </a:r>
          </a:p>
        </p:txBody>
      </p:sp>
      <p:sp>
        <p:nvSpPr>
          <p:cNvPr id="30" name="Subtitle 4">
            <a:extLst>
              <a:ext uri="{FF2B5EF4-FFF2-40B4-BE49-F238E27FC236}">
                <a16:creationId xmlns:a16="http://schemas.microsoft.com/office/drawing/2014/main" id="{C65DA2FA-FB80-4459-9D8A-554BC20054B2}"/>
              </a:ext>
            </a:extLst>
          </p:cNvPr>
          <p:cNvSpPr txBox="1">
            <a:spLocks/>
          </p:cNvSpPr>
          <p:nvPr/>
        </p:nvSpPr>
        <p:spPr>
          <a:xfrm>
            <a:off x="384174" y="3434074"/>
            <a:ext cx="7083426" cy="2552700"/>
          </a:xfrm>
          <a:prstGeom prst="rect">
            <a:avLst/>
          </a:prstGeom>
        </p:spPr>
        <p:txBody>
          <a:bodyPr vert="horz" lIns="0" tIns="0" rIns="0" bIns="0" rtlCol="0">
            <a:normAutofit/>
          </a:bodyPr>
          <a:lstStyle>
            <a:lvl1pPr marL="0" indent="0" algn="l" defTabSz="914400" rtl="0" eaLnBrk="1" latinLnBrk="0" hangingPunct="1">
              <a:lnSpc>
                <a:spcPct val="105000"/>
              </a:lnSpc>
              <a:spcBef>
                <a:spcPts val="0"/>
              </a:spcBef>
              <a:buFont typeface="Arial" panose="020B0604020202020204" pitchFamily="34" charset="0"/>
              <a:buNone/>
              <a:defRPr sz="1800" kern="1200">
                <a:solidFill>
                  <a:schemeClr val="tx2"/>
                </a:solidFill>
                <a:latin typeface="+mn-lt"/>
                <a:ea typeface="+mn-ea"/>
                <a:cs typeface="+mn-cs"/>
              </a:defRPr>
            </a:lvl1pPr>
            <a:lvl2pPr marL="457200" indent="0" algn="ctr" defTabSz="914400" rtl="0" eaLnBrk="1" latinLnBrk="0" hangingPunct="1">
              <a:lnSpc>
                <a:spcPct val="105000"/>
              </a:lnSpc>
              <a:spcBef>
                <a:spcPts val="600"/>
              </a:spcBef>
              <a:buFont typeface="Arial" panose="020B0604020202020204" pitchFamily="34" charset="0"/>
              <a:buNone/>
              <a:defRPr sz="2000" kern="1200">
                <a:solidFill>
                  <a:schemeClr val="tx2"/>
                </a:solidFill>
                <a:latin typeface="+mn-lt"/>
                <a:ea typeface="+mn-ea"/>
                <a:cs typeface="+mn-cs"/>
              </a:defRPr>
            </a:lvl2pPr>
            <a:lvl3pPr marL="914400" indent="0" algn="ctr" defTabSz="914400" rtl="0" eaLnBrk="1" latinLnBrk="0" hangingPunct="1">
              <a:lnSpc>
                <a:spcPct val="105000"/>
              </a:lnSpc>
              <a:spcBef>
                <a:spcPts val="600"/>
              </a:spcBef>
              <a:buFont typeface="Arial" panose="020B0604020202020204" pitchFamily="34" charset="0"/>
              <a:buNone/>
              <a:defRPr sz="1800" kern="1200">
                <a:solidFill>
                  <a:schemeClr val="tx2"/>
                </a:solidFill>
                <a:latin typeface="+mn-lt"/>
                <a:ea typeface="+mn-ea"/>
                <a:cs typeface="+mn-cs"/>
              </a:defRPr>
            </a:lvl3pPr>
            <a:lvl4pPr marL="1371600" indent="0" algn="ctr" defTabSz="914400" rtl="0" eaLnBrk="1" latinLnBrk="0" hangingPunct="1">
              <a:lnSpc>
                <a:spcPct val="105000"/>
              </a:lnSpc>
              <a:spcBef>
                <a:spcPts val="600"/>
              </a:spcBef>
              <a:buFont typeface="Arial" panose="020B0604020202020204" pitchFamily="34" charset="0"/>
              <a:buNone/>
              <a:defRPr sz="1600" kern="1200">
                <a:solidFill>
                  <a:schemeClr val="tx2"/>
                </a:solidFill>
                <a:latin typeface="+mn-lt"/>
                <a:ea typeface="+mn-ea"/>
                <a:cs typeface="+mn-cs"/>
              </a:defRPr>
            </a:lvl4pPr>
            <a:lvl5pPr marL="1828800" indent="0" algn="ctr" defTabSz="914400" rtl="0" eaLnBrk="1" latinLnBrk="0" hangingPunct="1">
              <a:lnSpc>
                <a:spcPct val="105000"/>
              </a:lnSpc>
              <a:spcBef>
                <a:spcPts val="600"/>
              </a:spcBef>
              <a:buFont typeface="Arial" panose="020B0604020202020204" pitchFamily="34" charset="0"/>
              <a:buNone/>
              <a:defRPr sz="1600" kern="1200">
                <a:solidFill>
                  <a:schemeClr val="tx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105000"/>
              </a:lnSpc>
              <a:spcBef>
                <a:spcPts val="0"/>
              </a:spcBef>
              <a:spcAft>
                <a:spcPts val="0"/>
              </a:spcAft>
              <a:buClrTx/>
              <a:buSzTx/>
              <a:buFont typeface="Arial" panose="020B0604020202020204" pitchFamily="34" charset="0"/>
              <a:buNone/>
              <a:tabLst/>
              <a:defRPr/>
            </a:pPr>
            <a:r>
              <a:rPr lang="en-GB" dirty="0">
                <a:solidFill>
                  <a:srgbClr val="2C273D"/>
                </a:solidFill>
                <a:latin typeface="Arial"/>
              </a:rPr>
              <a:t>Author</a:t>
            </a:r>
            <a:endParaRPr kumimoji="0" lang="en-GB" sz="1800" b="0" i="0" u="none" strike="noStrike" kern="1200" cap="none" spc="0" normalizeH="0" baseline="0" noProof="0" dirty="0">
              <a:ln>
                <a:noFill/>
              </a:ln>
              <a:solidFill>
                <a:srgbClr val="2C273D"/>
              </a:solidFill>
              <a:effectLst/>
              <a:uLnTx/>
              <a:uFillTx/>
              <a:latin typeface="Arial"/>
              <a:ea typeface="+mn-ea"/>
              <a:cs typeface="+mn-cs"/>
            </a:endParaRPr>
          </a:p>
          <a:p>
            <a:pPr marL="0" marR="0" lvl="0" indent="0" algn="l" defTabSz="914400" rtl="0" eaLnBrk="1" fontAlgn="auto" latinLnBrk="0" hangingPunct="1">
              <a:lnSpc>
                <a:spcPct val="105000"/>
              </a:lnSpc>
              <a:spcBef>
                <a:spcPts val="0"/>
              </a:spcBef>
              <a:spcAft>
                <a:spcPts val="0"/>
              </a:spcAft>
              <a:buClrTx/>
              <a:buSzTx/>
              <a:buFont typeface="Arial" panose="020B0604020202020204" pitchFamily="34" charset="0"/>
              <a:buNone/>
              <a:tabLst/>
              <a:defRPr/>
            </a:pPr>
            <a:r>
              <a:rPr lang="en-GB" dirty="0">
                <a:solidFill>
                  <a:srgbClr val="2C273D"/>
                </a:solidFill>
                <a:latin typeface="Arial"/>
              </a:rPr>
              <a:t>Role</a:t>
            </a:r>
            <a:endParaRPr kumimoji="0" lang="en-GB" sz="1800" b="0" i="0" u="none" strike="noStrike" kern="1200" cap="none" spc="0" normalizeH="0" baseline="0" noProof="0" dirty="0">
              <a:ln>
                <a:noFill/>
              </a:ln>
              <a:solidFill>
                <a:srgbClr val="2C273D"/>
              </a:solidFill>
              <a:effectLst/>
              <a:uLnTx/>
              <a:uFillTx/>
              <a:latin typeface="Arial"/>
              <a:ea typeface="+mn-ea"/>
              <a:cs typeface="+mn-cs"/>
            </a:endParaRPr>
          </a:p>
          <a:p>
            <a:pPr marL="0" marR="0" lvl="0" indent="0" algn="l" defTabSz="914400" rtl="0" eaLnBrk="1" fontAlgn="auto" latinLnBrk="0" hangingPunct="1">
              <a:lnSpc>
                <a:spcPct val="105000"/>
              </a:lnSpc>
              <a:spcBef>
                <a:spcPts val="0"/>
              </a:spcBef>
              <a:spcAft>
                <a:spcPts val="0"/>
              </a:spcAft>
              <a:buClrTx/>
              <a:buSzTx/>
              <a:buFont typeface="Arial" panose="020B0604020202020204" pitchFamily="34" charset="0"/>
              <a:buNone/>
              <a:tabLst/>
              <a:defRPr/>
            </a:pPr>
            <a:r>
              <a:rPr kumimoji="0" lang="en-GB" sz="1800" b="0" i="0" u="none" strike="noStrike" kern="1200" cap="none" spc="0" normalizeH="0" baseline="0" noProof="0" dirty="0">
                <a:ln>
                  <a:noFill/>
                </a:ln>
                <a:solidFill>
                  <a:srgbClr val="2C273D"/>
                </a:solidFill>
                <a:effectLst/>
                <a:uLnTx/>
                <a:uFillTx/>
                <a:latin typeface="Arial"/>
                <a:ea typeface="+mn-ea"/>
                <a:cs typeface="+mn-cs"/>
              </a:rPr>
              <a:t>Date (Month Year)</a:t>
            </a:r>
          </a:p>
          <a:p>
            <a:pPr marL="0" marR="0" lvl="0" indent="0" algn="l" defTabSz="914400" rtl="0" eaLnBrk="1" fontAlgn="auto" latinLnBrk="0" hangingPunct="1">
              <a:lnSpc>
                <a:spcPct val="105000"/>
              </a:lnSpc>
              <a:spcBef>
                <a:spcPts val="0"/>
              </a:spcBef>
              <a:spcAft>
                <a:spcPts val="0"/>
              </a:spcAft>
              <a:buClrTx/>
              <a:buSzTx/>
              <a:buFont typeface="Arial" panose="020B0604020202020204" pitchFamily="34" charset="0"/>
              <a:buNone/>
              <a:tabLst/>
              <a:defRPr/>
            </a:pPr>
            <a:endParaRPr kumimoji="0" lang="en-GB" sz="1800" b="0" i="0" u="none" strike="noStrike" kern="1200" cap="none" spc="0" normalizeH="0" baseline="0" noProof="0" dirty="0">
              <a:ln>
                <a:noFill/>
              </a:ln>
              <a:solidFill>
                <a:srgbClr val="2C273D"/>
              </a:solidFill>
              <a:effectLst/>
              <a:uLnTx/>
              <a:uFillTx/>
              <a:latin typeface="Arial"/>
              <a:ea typeface="+mn-ea"/>
              <a:cs typeface="+mn-cs"/>
            </a:endParaRPr>
          </a:p>
          <a:p>
            <a:pPr marL="0" marR="0" lvl="0" indent="0" algn="l" defTabSz="914400" rtl="0" eaLnBrk="1" fontAlgn="auto" latinLnBrk="0" hangingPunct="1">
              <a:lnSpc>
                <a:spcPct val="105000"/>
              </a:lnSpc>
              <a:spcBef>
                <a:spcPts val="0"/>
              </a:spcBef>
              <a:spcAft>
                <a:spcPts val="0"/>
              </a:spcAft>
              <a:buClrTx/>
              <a:buSzTx/>
              <a:buFont typeface="Arial" panose="020B0604020202020204" pitchFamily="34" charset="0"/>
              <a:buNone/>
              <a:tabLst/>
              <a:defRPr/>
            </a:pPr>
            <a:r>
              <a:rPr kumimoji="0" lang="en-GB" sz="1300" b="1" i="0" u="none" strike="noStrike" kern="1200" cap="none" spc="0" normalizeH="0" baseline="0" noProof="0" dirty="0">
                <a:ln>
                  <a:noFill/>
                </a:ln>
                <a:solidFill>
                  <a:srgbClr val="2C273D"/>
                </a:solidFill>
                <a:effectLst/>
                <a:uLnTx/>
                <a:uFillTx/>
                <a:latin typeface="Arial"/>
                <a:ea typeface="+mn-ea"/>
                <a:cs typeface="+mn-cs"/>
              </a:rPr>
              <a:t>Confidential and Internal use only</a:t>
            </a:r>
          </a:p>
        </p:txBody>
      </p:sp>
      <p:sp>
        <p:nvSpPr>
          <p:cNvPr id="3" name="Rectangle 2">
            <a:extLst>
              <a:ext uri="{FF2B5EF4-FFF2-40B4-BE49-F238E27FC236}">
                <a16:creationId xmlns:a16="http://schemas.microsoft.com/office/drawing/2014/main" id="{F19DB345-AC3D-4CD0-954F-D6FAF1E7611F}"/>
              </a:ext>
            </a:extLst>
          </p:cNvPr>
          <p:cNvSpPr/>
          <p:nvPr/>
        </p:nvSpPr>
        <p:spPr>
          <a:xfrm>
            <a:off x="384173" y="5701697"/>
            <a:ext cx="8030362" cy="773626"/>
          </a:xfrm>
          <a:prstGeom prst="rect">
            <a:avLst/>
          </a:prstGeom>
          <a:no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rgbClr val="C00000"/>
                </a:solidFill>
                <a:latin typeface="Arial"/>
              </a:rPr>
              <a:t>This corporate risk register dashboard is an illustrative example developed by NHS Providers using industry good practice templates from across the sector. This example dashboard should be refined to meet individual Trust Board requirements.</a:t>
            </a:r>
          </a:p>
        </p:txBody>
      </p:sp>
    </p:spTree>
    <p:extLst>
      <p:ext uri="{BB962C8B-B14F-4D97-AF65-F5344CB8AC3E}">
        <p14:creationId xmlns:p14="http://schemas.microsoft.com/office/powerpoint/2010/main" val="1418558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0FDB317-E806-4F4B-BA4F-912DC02712AB}"/>
              </a:ext>
            </a:extLst>
          </p:cNvPr>
          <p:cNvSpPr txBox="1"/>
          <p:nvPr/>
        </p:nvSpPr>
        <p:spPr>
          <a:xfrm>
            <a:off x="3891516" y="206825"/>
            <a:ext cx="3567521" cy="369332"/>
          </a:xfrm>
          <a:prstGeom prst="rect">
            <a:avLst/>
          </a:prstGeom>
          <a:noFill/>
        </p:spPr>
        <p:txBody>
          <a:bodyPr wrap="square" rtlCol="0">
            <a:spAutoFit/>
          </a:bodyPr>
          <a:lstStyle/>
          <a:p>
            <a:r>
              <a:rPr lang="en-GB" b="1" dirty="0"/>
              <a:t>Corporate Risk Register Dashboard</a:t>
            </a:r>
          </a:p>
        </p:txBody>
      </p:sp>
      <p:cxnSp>
        <p:nvCxnSpPr>
          <p:cNvPr id="10" name="Straight Connector 9">
            <a:extLst>
              <a:ext uri="{FF2B5EF4-FFF2-40B4-BE49-F238E27FC236}">
                <a16:creationId xmlns:a16="http://schemas.microsoft.com/office/drawing/2014/main" id="{B193F37F-2D6F-44B4-BDB9-4703DC97F2F1}"/>
              </a:ext>
            </a:extLst>
          </p:cNvPr>
          <p:cNvCxnSpPr>
            <a:cxnSpLocks/>
          </p:cNvCxnSpPr>
          <p:nvPr/>
        </p:nvCxnSpPr>
        <p:spPr>
          <a:xfrm>
            <a:off x="165100" y="739739"/>
            <a:ext cx="1181100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1" name="Table 11">
            <a:extLst>
              <a:ext uri="{FF2B5EF4-FFF2-40B4-BE49-F238E27FC236}">
                <a16:creationId xmlns:a16="http://schemas.microsoft.com/office/drawing/2014/main" id="{71E1EBC6-29CF-49FC-9A56-6C57E06C08D8}"/>
              </a:ext>
            </a:extLst>
          </p:cNvPr>
          <p:cNvGraphicFramePr>
            <a:graphicFrameLocks noGrp="1"/>
          </p:cNvGraphicFramePr>
          <p:nvPr>
            <p:extLst>
              <p:ext uri="{D42A27DB-BD31-4B8C-83A1-F6EECF244321}">
                <p14:modId xmlns:p14="http://schemas.microsoft.com/office/powerpoint/2010/main" val="3582011271"/>
              </p:ext>
            </p:extLst>
          </p:nvPr>
        </p:nvGraphicFramePr>
        <p:xfrm>
          <a:off x="183365" y="927755"/>
          <a:ext cx="2331235" cy="1767283"/>
        </p:xfrm>
        <a:graphic>
          <a:graphicData uri="http://schemas.openxmlformats.org/drawingml/2006/table">
            <a:tbl>
              <a:tblPr firstRow="1" bandRow="1">
                <a:tableStyleId>{5940675A-B579-460E-94D1-54222C63F5DA}</a:tableStyleId>
              </a:tblPr>
              <a:tblGrid>
                <a:gridCol w="625491">
                  <a:extLst>
                    <a:ext uri="{9D8B030D-6E8A-4147-A177-3AD203B41FA5}">
                      <a16:colId xmlns:a16="http://schemas.microsoft.com/office/drawing/2014/main" val="693901305"/>
                    </a:ext>
                  </a:extLst>
                </a:gridCol>
                <a:gridCol w="1705744">
                  <a:extLst>
                    <a:ext uri="{9D8B030D-6E8A-4147-A177-3AD203B41FA5}">
                      <a16:colId xmlns:a16="http://schemas.microsoft.com/office/drawing/2014/main" val="619141622"/>
                    </a:ext>
                  </a:extLst>
                </a:gridCol>
              </a:tblGrid>
              <a:tr h="252469">
                <a:tc gridSpan="2">
                  <a:txBody>
                    <a:bodyPr/>
                    <a:lstStyle/>
                    <a:p>
                      <a:r>
                        <a:rPr lang="en-GB" sz="1000" b="1" dirty="0"/>
                        <a:t>Key:</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hMerge="1">
                  <a:txBody>
                    <a:bodyPr/>
                    <a:lstStyle/>
                    <a:p>
                      <a:endParaRPr lang="en-GB" sz="1000"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14327048"/>
                  </a:ext>
                </a:extLst>
              </a:tr>
              <a:tr h="252469">
                <a:tc>
                  <a:txBody>
                    <a:bodyPr/>
                    <a:lstStyle/>
                    <a:p>
                      <a:endParaRPr lang="en-GB" sz="1000"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dirty="0"/>
                        <a:t>Improving Trend</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92885694"/>
                  </a:ext>
                </a:extLst>
              </a:tr>
              <a:tr h="252469">
                <a:tc>
                  <a:txBody>
                    <a:bodyPr/>
                    <a:lstStyle/>
                    <a:p>
                      <a:endParaRPr lang="en-GB" sz="1000"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dirty="0"/>
                        <a:t>Unchanged Trend</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471019145"/>
                  </a:ext>
                </a:extLst>
              </a:tr>
              <a:tr h="252469">
                <a:tc>
                  <a:txBody>
                    <a:bodyPr/>
                    <a:lstStyle/>
                    <a:p>
                      <a:endParaRPr lang="en-GB" sz="1000"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dirty="0"/>
                        <a:t>Deteriorating Trend</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821312728"/>
                  </a:ext>
                </a:extLst>
              </a:tr>
              <a:tr h="252469">
                <a:tc>
                  <a:txBody>
                    <a:bodyPr/>
                    <a:lstStyle/>
                    <a:p>
                      <a:r>
                        <a:rPr lang="en-GB" sz="1000" dirty="0"/>
                        <a:t>IRS</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dirty="0"/>
                        <a:t>Inherent Risk Score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274658311"/>
                  </a:ext>
                </a:extLst>
              </a:tr>
              <a:tr h="252469">
                <a:tc>
                  <a:txBody>
                    <a:bodyPr/>
                    <a:lstStyle/>
                    <a:p>
                      <a:r>
                        <a:rPr lang="en-GB" sz="1000" dirty="0"/>
                        <a:t>RRS</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dirty="0"/>
                        <a:t>Residual Risk Score (Current)</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730321019"/>
                  </a:ext>
                </a:extLst>
              </a:tr>
              <a:tr h="252469">
                <a:tc>
                  <a:txBody>
                    <a:bodyPr/>
                    <a:lstStyle/>
                    <a:p>
                      <a:r>
                        <a:rPr lang="en-GB" sz="1000" dirty="0"/>
                        <a:t>TRS</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dirty="0"/>
                        <a:t>Target Risk Score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471172173"/>
                  </a:ext>
                </a:extLst>
              </a:tr>
            </a:tbl>
          </a:graphicData>
        </a:graphic>
      </p:graphicFrame>
      <p:graphicFrame>
        <p:nvGraphicFramePr>
          <p:cNvPr id="12" name="Table 11">
            <a:extLst>
              <a:ext uri="{FF2B5EF4-FFF2-40B4-BE49-F238E27FC236}">
                <a16:creationId xmlns:a16="http://schemas.microsoft.com/office/drawing/2014/main" id="{DB6052E6-0E4B-44A0-94F5-7A280757BB9A}"/>
              </a:ext>
            </a:extLst>
          </p:cNvPr>
          <p:cNvGraphicFramePr>
            <a:graphicFrameLocks noGrp="1"/>
          </p:cNvGraphicFramePr>
          <p:nvPr>
            <p:extLst>
              <p:ext uri="{D42A27DB-BD31-4B8C-83A1-F6EECF244321}">
                <p14:modId xmlns:p14="http://schemas.microsoft.com/office/powerpoint/2010/main" val="3339637154"/>
              </p:ext>
            </p:extLst>
          </p:nvPr>
        </p:nvGraphicFramePr>
        <p:xfrm>
          <a:off x="2639360" y="927202"/>
          <a:ext cx="5278553" cy="1767840"/>
        </p:xfrm>
        <a:graphic>
          <a:graphicData uri="http://schemas.openxmlformats.org/drawingml/2006/table">
            <a:tbl>
              <a:tblPr firstRow="1" bandRow="1">
                <a:tableStyleId>{5940675A-B579-460E-94D1-54222C63F5DA}</a:tableStyleId>
              </a:tblPr>
              <a:tblGrid>
                <a:gridCol w="985953">
                  <a:extLst>
                    <a:ext uri="{9D8B030D-6E8A-4147-A177-3AD203B41FA5}">
                      <a16:colId xmlns:a16="http://schemas.microsoft.com/office/drawing/2014/main" val="693901305"/>
                    </a:ext>
                  </a:extLst>
                </a:gridCol>
                <a:gridCol w="4292600">
                  <a:extLst>
                    <a:ext uri="{9D8B030D-6E8A-4147-A177-3AD203B41FA5}">
                      <a16:colId xmlns:a16="http://schemas.microsoft.com/office/drawing/2014/main" val="619141622"/>
                    </a:ext>
                  </a:extLst>
                </a:gridCol>
              </a:tblGrid>
              <a:tr h="197892">
                <a:tc gridSpan="2">
                  <a:txBody>
                    <a:bodyPr/>
                    <a:lstStyle/>
                    <a:p>
                      <a:r>
                        <a:rPr lang="en-GB" sz="1000" b="1" dirty="0"/>
                        <a:t>Risk Appetite: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hMerge="1">
                  <a:txBody>
                    <a:bodyPr/>
                    <a:lstStyle/>
                    <a:p>
                      <a:endParaRPr lang="en-GB" sz="1000"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14327048"/>
                  </a:ext>
                </a:extLst>
              </a:tr>
              <a:tr h="197892">
                <a:tc>
                  <a:txBody>
                    <a:bodyPr/>
                    <a:lstStyle/>
                    <a:p>
                      <a:r>
                        <a:rPr lang="en-GB" sz="1000" dirty="0"/>
                        <a:t>Averse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kern="1200" dirty="0">
                          <a:solidFill>
                            <a:schemeClr val="tx1"/>
                          </a:solidFill>
                          <a:effectLst/>
                          <a:latin typeface="+mn-lt"/>
                          <a:ea typeface="+mn-ea"/>
                          <a:cs typeface="+mn-cs"/>
                        </a:rPr>
                        <a:t>Avoidance of risk and uncertainty is key objective.</a:t>
                      </a:r>
                      <a:endParaRPr lang="en-GB" sz="1000"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92885694"/>
                  </a:ext>
                </a:extLst>
              </a:tr>
              <a:tr h="197892">
                <a:tc>
                  <a:txBody>
                    <a:bodyPr/>
                    <a:lstStyle/>
                    <a:p>
                      <a:r>
                        <a:rPr lang="en-GB" sz="1000" dirty="0"/>
                        <a:t>Minimal</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1"/>
                          </a:solidFill>
                          <a:effectLst/>
                          <a:latin typeface="+mn-lt"/>
                          <a:ea typeface="+mn-ea"/>
                          <a:cs typeface="+mn-cs"/>
                        </a:rPr>
                        <a:t>Preference for safe options that have a low degree of inherent risk.</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471019145"/>
                  </a:ext>
                </a:extLst>
              </a:tr>
              <a:tr h="197892">
                <a:tc>
                  <a:txBody>
                    <a:bodyPr/>
                    <a:lstStyle/>
                    <a:p>
                      <a:r>
                        <a:rPr lang="en-GB" sz="1000" dirty="0"/>
                        <a:t>Cautious</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1"/>
                          </a:solidFill>
                          <a:effectLst/>
                          <a:latin typeface="+mn-lt"/>
                          <a:ea typeface="+mn-ea"/>
                          <a:cs typeface="+mn-cs"/>
                        </a:rPr>
                        <a:t>Preference for safe options that have a low degree of residual risk.</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821312728"/>
                  </a:ext>
                </a:extLst>
              </a:tr>
              <a:tr h="197892">
                <a:tc>
                  <a:txBody>
                    <a:bodyPr/>
                    <a:lstStyle/>
                    <a:p>
                      <a:r>
                        <a:rPr lang="en-GB" sz="1000" dirty="0"/>
                        <a:t>Open</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1"/>
                          </a:solidFill>
                          <a:effectLst/>
                          <a:latin typeface="+mn-lt"/>
                          <a:ea typeface="+mn-ea"/>
                          <a:cs typeface="+mn-cs"/>
                        </a:rPr>
                        <a:t>Willing to consider all options and choose one that is most likely to result in successful delivery.</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274658311"/>
                  </a:ext>
                </a:extLst>
              </a:tr>
              <a:tr h="197892">
                <a:tc>
                  <a:txBody>
                    <a:bodyPr/>
                    <a:lstStyle/>
                    <a:p>
                      <a:r>
                        <a:rPr lang="en-GB" sz="1000" dirty="0"/>
                        <a:t>Eager</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1"/>
                          </a:solidFill>
                          <a:effectLst/>
                          <a:latin typeface="+mn-lt"/>
                          <a:ea typeface="+mn-ea"/>
                          <a:cs typeface="+mn-cs"/>
                        </a:rPr>
                        <a:t>Eager to be innovative and to choose options that suspend previous held assumptions and accept greater uncertainty.</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730321019"/>
                  </a:ext>
                </a:extLst>
              </a:tr>
            </a:tbl>
          </a:graphicData>
        </a:graphic>
      </p:graphicFrame>
      <p:graphicFrame>
        <p:nvGraphicFramePr>
          <p:cNvPr id="20" name="Table 11">
            <a:extLst>
              <a:ext uri="{FF2B5EF4-FFF2-40B4-BE49-F238E27FC236}">
                <a16:creationId xmlns:a16="http://schemas.microsoft.com/office/drawing/2014/main" id="{A5E7C4EA-3D83-4D36-B9B7-F8369A998F45}"/>
              </a:ext>
            </a:extLst>
          </p:cNvPr>
          <p:cNvGraphicFramePr>
            <a:graphicFrameLocks noGrp="1"/>
          </p:cNvGraphicFramePr>
          <p:nvPr>
            <p:extLst>
              <p:ext uri="{D42A27DB-BD31-4B8C-83A1-F6EECF244321}">
                <p14:modId xmlns:p14="http://schemas.microsoft.com/office/powerpoint/2010/main" val="717998460"/>
              </p:ext>
            </p:extLst>
          </p:nvPr>
        </p:nvGraphicFramePr>
        <p:xfrm>
          <a:off x="8028602" y="927756"/>
          <a:ext cx="4000422" cy="2286000"/>
        </p:xfrm>
        <a:graphic>
          <a:graphicData uri="http://schemas.openxmlformats.org/drawingml/2006/table">
            <a:tbl>
              <a:tblPr firstRow="1" bandRow="1">
                <a:tableStyleId>{5940675A-B579-460E-94D1-54222C63F5DA}</a:tableStyleId>
              </a:tblPr>
              <a:tblGrid>
                <a:gridCol w="796068">
                  <a:extLst>
                    <a:ext uri="{9D8B030D-6E8A-4147-A177-3AD203B41FA5}">
                      <a16:colId xmlns:a16="http://schemas.microsoft.com/office/drawing/2014/main" val="693901305"/>
                    </a:ext>
                  </a:extLst>
                </a:gridCol>
                <a:gridCol w="3204354">
                  <a:extLst>
                    <a:ext uri="{9D8B030D-6E8A-4147-A177-3AD203B41FA5}">
                      <a16:colId xmlns:a16="http://schemas.microsoft.com/office/drawing/2014/main" val="619141622"/>
                    </a:ext>
                  </a:extLst>
                </a:gridCol>
              </a:tblGrid>
              <a:tr h="197892">
                <a:tc gridSpan="2">
                  <a:txBody>
                    <a:bodyPr/>
                    <a:lstStyle/>
                    <a:p>
                      <a:r>
                        <a:rPr lang="en-GB" sz="1000" b="1" dirty="0"/>
                        <a:t>Risk Response: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hMerge="1">
                  <a:txBody>
                    <a:bodyPr/>
                    <a:lstStyle/>
                    <a:p>
                      <a:endParaRPr lang="en-GB" sz="1000"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14327048"/>
                  </a:ext>
                </a:extLst>
              </a:tr>
              <a:tr h="197892">
                <a:tc>
                  <a:txBody>
                    <a:bodyPr/>
                    <a:lstStyle/>
                    <a:p>
                      <a:r>
                        <a:rPr lang="en-GB" sz="1000" dirty="0"/>
                        <a:t>Treat</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dirty="0"/>
                        <a:t>The risk is being managed and the mitigation plan is being implemented.</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92885694"/>
                  </a:ext>
                </a:extLst>
              </a:tr>
              <a:tr h="197892">
                <a:tc>
                  <a:txBody>
                    <a:bodyPr/>
                    <a:lstStyle/>
                    <a:p>
                      <a:r>
                        <a:rPr lang="en-GB" sz="1000" dirty="0"/>
                        <a:t>Tolerate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dirty="0"/>
                        <a:t>Accept that all possible mitigations have been implemented from the Trust and the risk has to be tolerated until further mitigations that are dependent on external stakeholders are implemented.</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471019145"/>
                  </a:ext>
                </a:extLst>
              </a:tr>
              <a:tr h="197892">
                <a:tc>
                  <a:txBody>
                    <a:bodyPr/>
                    <a:lstStyle/>
                    <a:p>
                      <a:r>
                        <a:rPr lang="en-GB" sz="1000" dirty="0"/>
                        <a:t>Transfer</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dirty="0"/>
                        <a:t>The risk can be transferred to a third party (e.g. insurance).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821312728"/>
                  </a:ext>
                </a:extLst>
              </a:tr>
              <a:tr h="197892">
                <a:tc>
                  <a:txBody>
                    <a:bodyPr/>
                    <a:lstStyle/>
                    <a:p>
                      <a:r>
                        <a:rPr lang="en-GB" sz="1000" dirty="0"/>
                        <a:t>Terminate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r>
                        <a:rPr lang="en-GB" sz="1000" dirty="0"/>
                        <a:t>The risk is too severe and the Executive has decided to terminate the activity that is causing it (most of the time, this is not an option).</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274658311"/>
                  </a:ext>
                </a:extLst>
              </a:tr>
            </a:tbl>
          </a:graphicData>
        </a:graphic>
      </p:graphicFrame>
      <p:cxnSp>
        <p:nvCxnSpPr>
          <p:cNvPr id="23" name="Straight Connector 22">
            <a:extLst>
              <a:ext uri="{FF2B5EF4-FFF2-40B4-BE49-F238E27FC236}">
                <a16:creationId xmlns:a16="http://schemas.microsoft.com/office/drawing/2014/main" id="{69A5BEE2-9D0B-492F-ABA7-37F3A6EED91D}"/>
              </a:ext>
            </a:extLst>
          </p:cNvPr>
          <p:cNvCxnSpPr>
            <a:cxnSpLocks/>
          </p:cNvCxnSpPr>
          <p:nvPr/>
        </p:nvCxnSpPr>
        <p:spPr>
          <a:xfrm>
            <a:off x="165100" y="3343284"/>
            <a:ext cx="1181100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5" name="Table 24">
            <a:extLst>
              <a:ext uri="{FF2B5EF4-FFF2-40B4-BE49-F238E27FC236}">
                <a16:creationId xmlns:a16="http://schemas.microsoft.com/office/drawing/2014/main" id="{24AD150C-B722-4995-86BC-A92B58783367}"/>
              </a:ext>
            </a:extLst>
          </p:cNvPr>
          <p:cNvGraphicFramePr>
            <a:graphicFrameLocks noGrp="1"/>
          </p:cNvGraphicFramePr>
          <p:nvPr>
            <p:extLst>
              <p:ext uri="{D42A27DB-BD31-4B8C-83A1-F6EECF244321}">
                <p14:modId xmlns:p14="http://schemas.microsoft.com/office/powerpoint/2010/main" val="1517763046"/>
              </p:ext>
            </p:extLst>
          </p:nvPr>
        </p:nvGraphicFramePr>
        <p:xfrm>
          <a:off x="183364" y="3432574"/>
          <a:ext cx="11845660" cy="3200400"/>
        </p:xfrm>
        <a:graphic>
          <a:graphicData uri="http://schemas.openxmlformats.org/drawingml/2006/table">
            <a:tbl>
              <a:tblPr firstRow="1" bandRow="1">
                <a:tableStyleId>{5940675A-B579-460E-94D1-54222C63F5DA}</a:tableStyleId>
              </a:tblPr>
              <a:tblGrid>
                <a:gridCol w="412537">
                  <a:extLst>
                    <a:ext uri="{9D8B030D-6E8A-4147-A177-3AD203B41FA5}">
                      <a16:colId xmlns:a16="http://schemas.microsoft.com/office/drawing/2014/main" val="693901305"/>
                    </a:ext>
                  </a:extLst>
                </a:gridCol>
                <a:gridCol w="565079">
                  <a:extLst>
                    <a:ext uri="{9D8B030D-6E8A-4147-A177-3AD203B41FA5}">
                      <a16:colId xmlns:a16="http://schemas.microsoft.com/office/drawing/2014/main" val="619141622"/>
                    </a:ext>
                  </a:extLst>
                </a:gridCol>
                <a:gridCol w="1232899">
                  <a:extLst>
                    <a:ext uri="{9D8B030D-6E8A-4147-A177-3AD203B41FA5}">
                      <a16:colId xmlns:a16="http://schemas.microsoft.com/office/drawing/2014/main" val="686665423"/>
                    </a:ext>
                  </a:extLst>
                </a:gridCol>
                <a:gridCol w="3071973">
                  <a:extLst>
                    <a:ext uri="{9D8B030D-6E8A-4147-A177-3AD203B41FA5}">
                      <a16:colId xmlns:a16="http://schemas.microsoft.com/office/drawing/2014/main" val="2291541975"/>
                    </a:ext>
                  </a:extLst>
                </a:gridCol>
                <a:gridCol w="934948">
                  <a:extLst>
                    <a:ext uri="{9D8B030D-6E8A-4147-A177-3AD203B41FA5}">
                      <a16:colId xmlns:a16="http://schemas.microsoft.com/office/drawing/2014/main" val="1120359650"/>
                    </a:ext>
                  </a:extLst>
                </a:gridCol>
                <a:gridCol w="343217">
                  <a:extLst>
                    <a:ext uri="{9D8B030D-6E8A-4147-A177-3AD203B41FA5}">
                      <a16:colId xmlns:a16="http://schemas.microsoft.com/office/drawing/2014/main" val="1469627218"/>
                    </a:ext>
                  </a:extLst>
                </a:gridCol>
                <a:gridCol w="343217">
                  <a:extLst>
                    <a:ext uri="{9D8B030D-6E8A-4147-A177-3AD203B41FA5}">
                      <a16:colId xmlns:a16="http://schemas.microsoft.com/office/drawing/2014/main" val="1252236704"/>
                    </a:ext>
                  </a:extLst>
                </a:gridCol>
                <a:gridCol w="343217">
                  <a:extLst>
                    <a:ext uri="{9D8B030D-6E8A-4147-A177-3AD203B41FA5}">
                      <a16:colId xmlns:a16="http://schemas.microsoft.com/office/drawing/2014/main" val="1613445435"/>
                    </a:ext>
                  </a:extLst>
                </a:gridCol>
                <a:gridCol w="343217">
                  <a:extLst>
                    <a:ext uri="{9D8B030D-6E8A-4147-A177-3AD203B41FA5}">
                      <a16:colId xmlns:a16="http://schemas.microsoft.com/office/drawing/2014/main" val="603546626"/>
                    </a:ext>
                  </a:extLst>
                </a:gridCol>
                <a:gridCol w="1469204">
                  <a:extLst>
                    <a:ext uri="{9D8B030D-6E8A-4147-A177-3AD203B41FA5}">
                      <a16:colId xmlns:a16="http://schemas.microsoft.com/office/drawing/2014/main" val="1693358398"/>
                    </a:ext>
                  </a:extLst>
                </a:gridCol>
                <a:gridCol w="821933">
                  <a:extLst>
                    <a:ext uri="{9D8B030D-6E8A-4147-A177-3AD203B41FA5}">
                      <a16:colId xmlns:a16="http://schemas.microsoft.com/office/drawing/2014/main" val="1745239331"/>
                    </a:ext>
                  </a:extLst>
                </a:gridCol>
                <a:gridCol w="636998">
                  <a:extLst>
                    <a:ext uri="{9D8B030D-6E8A-4147-A177-3AD203B41FA5}">
                      <a16:colId xmlns:a16="http://schemas.microsoft.com/office/drawing/2014/main" val="1262013411"/>
                    </a:ext>
                  </a:extLst>
                </a:gridCol>
                <a:gridCol w="688368">
                  <a:extLst>
                    <a:ext uri="{9D8B030D-6E8A-4147-A177-3AD203B41FA5}">
                      <a16:colId xmlns:a16="http://schemas.microsoft.com/office/drawing/2014/main" val="3047148708"/>
                    </a:ext>
                  </a:extLst>
                </a:gridCol>
                <a:gridCol w="638853">
                  <a:extLst>
                    <a:ext uri="{9D8B030D-6E8A-4147-A177-3AD203B41FA5}">
                      <a16:colId xmlns:a16="http://schemas.microsoft.com/office/drawing/2014/main" val="2262356039"/>
                    </a:ext>
                  </a:extLst>
                </a:gridCol>
              </a:tblGrid>
              <a:tr h="182880">
                <a:tc rowSpan="2">
                  <a:txBody>
                    <a:bodyPr/>
                    <a:lstStyle/>
                    <a:p>
                      <a:pPr algn="ctr"/>
                      <a:r>
                        <a:rPr lang="en-GB" sz="900" b="1" dirty="0">
                          <a:solidFill>
                            <a:schemeClr val="bg1"/>
                          </a:solidFill>
                        </a:rPr>
                        <a:t>Risk 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CQC Domain/ Other Source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Risk Type &amp; Category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Risk 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Lead Director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gridSpan="4">
                  <a:txBody>
                    <a:bodyPr/>
                    <a:lstStyle/>
                    <a:p>
                      <a:pPr algn="ctr"/>
                      <a:r>
                        <a:rPr lang="en-GB" sz="900" b="1" dirty="0">
                          <a:solidFill>
                            <a:schemeClr val="bg1"/>
                          </a:solidFill>
                        </a:rPr>
                        <a:t>Risk Score Trend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hMerge="1">
                  <a:txBody>
                    <a:bodyPr/>
                    <a:lstStyle/>
                    <a:p>
                      <a:pPr algn="ctr"/>
                      <a:endParaRPr lang="en-GB" sz="9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hMerge="1">
                  <a:txBody>
                    <a:bodyPr/>
                    <a:lstStyle/>
                    <a:p>
                      <a:pPr algn="ctr"/>
                      <a:endParaRPr lang="en-GB" sz="9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hMerge="1">
                  <a:txBody>
                    <a:bodyPr/>
                    <a:lstStyle/>
                    <a:p>
                      <a:pPr algn="ctr"/>
                      <a:endParaRPr lang="en-GB" sz="9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Inherent – Residual –</a:t>
                      </a:r>
                    </a:p>
                    <a:p>
                      <a:pPr algn="ctr"/>
                      <a:r>
                        <a:rPr lang="en-GB" sz="900" b="1" dirty="0">
                          <a:solidFill>
                            <a:schemeClr val="bg1"/>
                          </a:solidFill>
                        </a:rPr>
                        <a:t>Target Risk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Consequence impact 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Risk Appetite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Risk Response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Last reviewed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extLst>
                  <a:ext uri="{0D108BD9-81ED-4DB2-BD59-A6C34878D82A}">
                    <a16:rowId xmlns:a16="http://schemas.microsoft.com/office/drawing/2014/main" val="114327048"/>
                  </a:ext>
                </a:extLst>
              </a:tr>
              <a:tr h="182880">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a:r>
                        <a:rPr lang="en-GB" sz="900" b="1" dirty="0">
                          <a:solidFill>
                            <a:schemeClr val="bg1"/>
                          </a:solidFill>
                        </a:rPr>
                        <a:t>Q1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GB" sz="900" b="1" dirty="0">
                          <a:solidFill>
                            <a:schemeClr val="bg1"/>
                          </a:solidFill>
                        </a:rPr>
                        <a:t>Q2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GB" sz="900" b="1" dirty="0">
                          <a:solidFill>
                            <a:schemeClr val="bg1"/>
                          </a:solidFill>
                        </a:rPr>
                        <a:t>Q3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GB" sz="900" b="1" dirty="0">
                          <a:solidFill>
                            <a:schemeClr val="bg1"/>
                          </a:solidFill>
                        </a:rPr>
                        <a:t>Q4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86047189"/>
                  </a:ext>
                </a:extLst>
              </a:tr>
              <a:tr h="197892">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000" dirty="0"/>
                        <a:t>e.g. There is a risk that &lt;risk event&gt; as a result of &lt;cause&gt; which may lead to &lt;impact&gt;</a:t>
                      </a:r>
                      <a:r>
                        <a:rPr lang="en-GB" sz="1000" kern="1200" dirty="0">
                          <a:solidFill>
                            <a:schemeClr val="tx1"/>
                          </a:solidFill>
                          <a:effectLst/>
                          <a:latin typeface="+mn-lt"/>
                          <a:ea typeface="+mn-ea"/>
                          <a:cs typeface="+mn-cs"/>
                        </a:rPr>
                        <a:t>. </a:t>
                      </a:r>
                      <a:endParaRPr lang="en-GB" sz="1000" dirty="0"/>
                    </a:p>
                    <a:p>
                      <a:endParaRPr lang="en-GB" sz="1000" dirty="0"/>
                    </a:p>
                    <a:p>
                      <a:endParaRPr lang="en-GB" sz="1000" dirty="0"/>
                    </a:p>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p>
                      <a:endParaRPr lang="en-GB" sz="1000" dirty="0"/>
                    </a:p>
                    <a:p>
                      <a:endParaRPr lang="en-GB" sz="1000" dirty="0"/>
                    </a:p>
                    <a:p>
                      <a:endParaRPr lang="en-GB" sz="1000" dirty="0"/>
                    </a:p>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p>
                      <a:endParaRPr lang="en-GB" sz="1000" dirty="0"/>
                    </a:p>
                    <a:p>
                      <a:endParaRPr lang="en-GB" sz="1000" dirty="0"/>
                    </a:p>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2885694"/>
                  </a:ext>
                </a:extLst>
              </a:tr>
              <a:tr h="197892">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e.g. There is a risk that &lt;risk event&gt; as a result of &lt;cause&gt; which may lead to &lt;impact&gt;</a:t>
                      </a:r>
                      <a:r>
                        <a:rPr lang="en-GB" sz="10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1019145"/>
                  </a:ext>
                </a:extLst>
              </a:tr>
              <a:tr h="197892">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e.g. There is a risk that &lt;risk event&gt; as a result of &lt;cause&gt; which may lead to &lt;impact&gt;</a:t>
                      </a:r>
                      <a:r>
                        <a:rPr lang="en-GB" sz="10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385750"/>
                  </a:ext>
                </a:extLst>
              </a:tr>
            </a:tbl>
          </a:graphicData>
        </a:graphic>
      </p:graphicFrame>
      <p:sp>
        <p:nvSpPr>
          <p:cNvPr id="49" name="Isosceles Triangle 48">
            <a:extLst>
              <a:ext uri="{FF2B5EF4-FFF2-40B4-BE49-F238E27FC236}">
                <a16:creationId xmlns:a16="http://schemas.microsoft.com/office/drawing/2014/main" id="{0BF9E0C9-0499-4F15-98B5-ED2829A8094F}"/>
              </a:ext>
            </a:extLst>
          </p:cNvPr>
          <p:cNvSpPr/>
          <p:nvPr/>
        </p:nvSpPr>
        <p:spPr>
          <a:xfrm>
            <a:off x="285724" y="1250218"/>
            <a:ext cx="75782" cy="80254"/>
          </a:xfrm>
          <a:prstGeom prst="triangle">
            <a:avLst/>
          </a:prstGeom>
          <a:solidFill>
            <a:srgbClr val="00B050"/>
          </a:solidFill>
          <a:ln>
            <a:solidFill>
              <a:srgbClr val="00B05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9" name="Isosceles Triangle 18">
            <a:extLst>
              <a:ext uri="{FF2B5EF4-FFF2-40B4-BE49-F238E27FC236}">
                <a16:creationId xmlns:a16="http://schemas.microsoft.com/office/drawing/2014/main" id="{3FAE36FE-5CAD-4C34-846F-E87EF399D78E}"/>
              </a:ext>
            </a:extLst>
          </p:cNvPr>
          <p:cNvSpPr/>
          <p:nvPr/>
        </p:nvSpPr>
        <p:spPr>
          <a:xfrm rot="10800000">
            <a:off x="289270" y="1742867"/>
            <a:ext cx="75782" cy="80254"/>
          </a:xfrm>
          <a:prstGeom prst="triangle">
            <a:avLst/>
          </a:prstGeom>
          <a:solidFill>
            <a:srgbClr val="FF0000"/>
          </a:solidFill>
          <a:ln>
            <a:solidFill>
              <a:srgbClr val="FF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grpSp>
        <p:nvGrpSpPr>
          <p:cNvPr id="2" name="Group 1">
            <a:extLst>
              <a:ext uri="{FF2B5EF4-FFF2-40B4-BE49-F238E27FC236}">
                <a16:creationId xmlns:a16="http://schemas.microsoft.com/office/drawing/2014/main" id="{9E691BB7-0702-4E5C-8E9C-B0C44C393185}"/>
              </a:ext>
            </a:extLst>
          </p:cNvPr>
          <p:cNvGrpSpPr/>
          <p:nvPr/>
        </p:nvGrpSpPr>
        <p:grpSpPr>
          <a:xfrm>
            <a:off x="231024" y="1513006"/>
            <a:ext cx="200755" cy="78965"/>
            <a:chOff x="-1754422" y="1394221"/>
            <a:chExt cx="200755" cy="78965"/>
          </a:xfrm>
        </p:grpSpPr>
        <p:sp>
          <p:nvSpPr>
            <p:cNvPr id="21" name="Isosceles Triangle 20">
              <a:extLst>
                <a:ext uri="{FF2B5EF4-FFF2-40B4-BE49-F238E27FC236}">
                  <a16:creationId xmlns:a16="http://schemas.microsoft.com/office/drawing/2014/main" id="{C825FA0F-6695-41BF-AFB2-CE4CCB02B80C}"/>
                </a:ext>
              </a:extLst>
            </p:cNvPr>
            <p:cNvSpPr/>
            <p:nvPr/>
          </p:nvSpPr>
          <p:spPr>
            <a:xfrm rot="16200000">
              <a:off x="-1752186" y="1391985"/>
              <a:ext cx="75782" cy="80254"/>
            </a:xfrm>
            <a:prstGeom prst="triangle">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2" name="Isosceles Triangle 21">
              <a:extLst>
                <a:ext uri="{FF2B5EF4-FFF2-40B4-BE49-F238E27FC236}">
                  <a16:creationId xmlns:a16="http://schemas.microsoft.com/office/drawing/2014/main" id="{77536712-EBA1-4210-829D-F02EAB477CE3}"/>
                </a:ext>
              </a:extLst>
            </p:cNvPr>
            <p:cNvSpPr/>
            <p:nvPr/>
          </p:nvSpPr>
          <p:spPr>
            <a:xfrm rot="5400000">
              <a:off x="-1631685" y="1395168"/>
              <a:ext cx="75782" cy="80254"/>
            </a:xfrm>
            <a:prstGeom prst="triangle">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grpSp>
      <p:pic>
        <p:nvPicPr>
          <p:cNvPr id="1031" name="Picture 7" descr="Image result for NHS Providers Logo. Size: 220 x 106. Source: jobs.theguardian.com">
            <a:extLst>
              <a:ext uri="{FF2B5EF4-FFF2-40B4-BE49-F238E27FC236}">
                <a16:creationId xmlns:a16="http://schemas.microsoft.com/office/drawing/2014/main" id="{D86EB586-BAFE-407A-B794-3242D9FAFD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44467" y="69215"/>
            <a:ext cx="1313171" cy="632710"/>
          </a:xfrm>
          <a:prstGeom prst="rect">
            <a:avLst/>
          </a:prstGeom>
          <a:noFill/>
          <a:extLst>
            <a:ext uri="{909E8E84-426E-40DD-AFC4-6F175D3DCCD1}">
              <a14:hiddenFill xmlns:a14="http://schemas.microsoft.com/office/drawing/2010/main">
                <a:solidFill>
                  <a:srgbClr val="FFFFFF"/>
                </a:solidFill>
              </a14:hiddenFill>
            </a:ext>
          </a:extLst>
        </p:spPr>
      </p:pic>
      <p:sp>
        <p:nvSpPr>
          <p:cNvPr id="27" name="Slide Number Placeholder 3">
            <a:extLst>
              <a:ext uri="{FF2B5EF4-FFF2-40B4-BE49-F238E27FC236}">
                <a16:creationId xmlns:a16="http://schemas.microsoft.com/office/drawing/2014/main" id="{E0365314-B117-4B5F-BFEA-E1A70E8E04B0}"/>
              </a:ext>
            </a:extLst>
          </p:cNvPr>
          <p:cNvSpPr txBox="1">
            <a:spLocks/>
          </p:cNvSpPr>
          <p:nvPr/>
        </p:nvSpPr>
        <p:spPr>
          <a:xfrm>
            <a:off x="10970001" y="6587834"/>
            <a:ext cx="1081706" cy="196847"/>
          </a:xfrm>
          <a:prstGeom prst="rect">
            <a:avLst/>
          </a:prstGeom>
        </p:spPr>
        <p:txBody>
          <a:bodyPr vert="horz" lIns="0" tIns="0" rIns="0" bIns="0" rtlCol="0" anchor="ctr"/>
          <a:lstStyle>
            <a:defPPr>
              <a:defRPr lang="en-US"/>
            </a:defPPr>
            <a:lvl1pPr marL="0" algn="r" defTabSz="914400" rtl="0" eaLnBrk="1" latinLnBrk="0" hangingPunct="1">
              <a:defRPr sz="8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DB42E12-A786-4CC2-B533-7A1658A15C83}" type="slidenum">
              <a:rPr lang="en-GB" smtClean="0">
                <a:solidFill>
                  <a:srgbClr val="2C273D"/>
                </a:solidFill>
                <a:latin typeface="Arial"/>
              </a:rPr>
              <a:pPr/>
              <a:t>2</a:t>
            </a:fld>
            <a:endParaRPr lang="en-GB" dirty="0">
              <a:solidFill>
                <a:srgbClr val="2C273D"/>
              </a:solidFill>
              <a:latin typeface="Arial"/>
            </a:endParaRPr>
          </a:p>
        </p:txBody>
      </p:sp>
      <p:graphicFrame>
        <p:nvGraphicFramePr>
          <p:cNvPr id="26" name="Table 25">
            <a:extLst>
              <a:ext uri="{FF2B5EF4-FFF2-40B4-BE49-F238E27FC236}">
                <a16:creationId xmlns:a16="http://schemas.microsoft.com/office/drawing/2014/main" id="{13E4C56E-0FF7-4295-83F1-946D023D160B}"/>
              </a:ext>
            </a:extLst>
          </p:cNvPr>
          <p:cNvGraphicFramePr>
            <a:graphicFrameLocks noGrp="1"/>
          </p:cNvGraphicFramePr>
          <p:nvPr>
            <p:extLst>
              <p:ext uri="{D42A27DB-BD31-4B8C-83A1-F6EECF244321}">
                <p14:modId xmlns:p14="http://schemas.microsoft.com/office/powerpoint/2010/main" val="920394545"/>
              </p:ext>
            </p:extLst>
          </p:nvPr>
        </p:nvGraphicFramePr>
        <p:xfrm>
          <a:off x="8008215" y="4172522"/>
          <a:ext cx="1008760" cy="426720"/>
        </p:xfrm>
        <a:graphic>
          <a:graphicData uri="http://schemas.openxmlformats.org/drawingml/2006/table">
            <a:tbl>
              <a:tblPr firstRow="1" bandRow="1">
                <a:tableStyleId>{5940675A-B579-460E-94D1-54222C63F5DA}</a:tableStyleId>
              </a:tblPr>
              <a:tblGrid>
                <a:gridCol w="313816">
                  <a:extLst>
                    <a:ext uri="{9D8B030D-6E8A-4147-A177-3AD203B41FA5}">
                      <a16:colId xmlns:a16="http://schemas.microsoft.com/office/drawing/2014/main" val="1521639956"/>
                    </a:ext>
                  </a:extLst>
                </a:gridCol>
                <a:gridCol w="356616">
                  <a:extLst>
                    <a:ext uri="{9D8B030D-6E8A-4147-A177-3AD203B41FA5}">
                      <a16:colId xmlns:a16="http://schemas.microsoft.com/office/drawing/2014/main" val="3135786755"/>
                    </a:ext>
                  </a:extLst>
                </a:gridCol>
                <a:gridCol w="338328">
                  <a:extLst>
                    <a:ext uri="{9D8B030D-6E8A-4147-A177-3AD203B41FA5}">
                      <a16:colId xmlns:a16="http://schemas.microsoft.com/office/drawing/2014/main" val="3881251515"/>
                    </a:ext>
                  </a:extLst>
                </a:gridCol>
              </a:tblGrid>
              <a:tr h="122702">
                <a:tc>
                  <a:txBody>
                    <a:bodyPr/>
                    <a:lstStyle/>
                    <a:p>
                      <a:r>
                        <a:rPr lang="en-GB" sz="800" dirty="0"/>
                        <a:t>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RRS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8493534"/>
                  </a:ext>
                </a:extLst>
              </a:tr>
              <a:tr h="122702">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920837"/>
                  </a:ext>
                </a:extLst>
              </a:tr>
            </a:tbl>
          </a:graphicData>
        </a:graphic>
      </p:graphicFrame>
      <p:sp>
        <p:nvSpPr>
          <p:cNvPr id="29" name="TextBox 28">
            <a:extLst>
              <a:ext uri="{FF2B5EF4-FFF2-40B4-BE49-F238E27FC236}">
                <a16:creationId xmlns:a16="http://schemas.microsoft.com/office/drawing/2014/main" id="{07711571-026A-47B3-AFC4-93AE9EC28F89}"/>
              </a:ext>
            </a:extLst>
          </p:cNvPr>
          <p:cNvSpPr txBox="1"/>
          <p:nvPr/>
        </p:nvSpPr>
        <p:spPr>
          <a:xfrm>
            <a:off x="7900220" y="4594233"/>
            <a:ext cx="1227762" cy="338554"/>
          </a:xfrm>
          <a:prstGeom prst="rect">
            <a:avLst/>
          </a:prstGeom>
          <a:noFill/>
        </p:spPr>
        <p:txBody>
          <a:bodyPr wrap="square" rtlCol="0">
            <a:spAutoFit/>
          </a:bodyPr>
          <a:lstStyle/>
          <a:p>
            <a:pPr algn="ctr"/>
            <a:r>
              <a:rPr lang="en-GB" sz="800" dirty="0"/>
              <a:t>TRS Date last agreed:</a:t>
            </a:r>
          </a:p>
          <a:p>
            <a:pPr algn="ctr"/>
            <a:r>
              <a:rPr lang="en-GB" sz="800" dirty="0"/>
              <a:t>Month-Year</a:t>
            </a:r>
          </a:p>
        </p:txBody>
      </p:sp>
      <p:graphicFrame>
        <p:nvGraphicFramePr>
          <p:cNvPr id="30" name="Table 29">
            <a:extLst>
              <a:ext uri="{FF2B5EF4-FFF2-40B4-BE49-F238E27FC236}">
                <a16:creationId xmlns:a16="http://schemas.microsoft.com/office/drawing/2014/main" id="{9B01AD05-6146-4795-8162-088CC4A057A6}"/>
              </a:ext>
            </a:extLst>
          </p:cNvPr>
          <p:cNvGraphicFramePr>
            <a:graphicFrameLocks noGrp="1"/>
          </p:cNvGraphicFramePr>
          <p:nvPr>
            <p:extLst>
              <p:ext uri="{D42A27DB-BD31-4B8C-83A1-F6EECF244321}">
                <p14:modId xmlns:p14="http://schemas.microsoft.com/office/powerpoint/2010/main" val="1278543962"/>
              </p:ext>
            </p:extLst>
          </p:nvPr>
        </p:nvGraphicFramePr>
        <p:xfrm>
          <a:off x="8006505" y="5013292"/>
          <a:ext cx="1008760" cy="426720"/>
        </p:xfrm>
        <a:graphic>
          <a:graphicData uri="http://schemas.openxmlformats.org/drawingml/2006/table">
            <a:tbl>
              <a:tblPr firstRow="1" bandRow="1">
                <a:tableStyleId>{5940675A-B579-460E-94D1-54222C63F5DA}</a:tableStyleId>
              </a:tblPr>
              <a:tblGrid>
                <a:gridCol w="313816">
                  <a:extLst>
                    <a:ext uri="{9D8B030D-6E8A-4147-A177-3AD203B41FA5}">
                      <a16:colId xmlns:a16="http://schemas.microsoft.com/office/drawing/2014/main" val="1521639956"/>
                    </a:ext>
                  </a:extLst>
                </a:gridCol>
                <a:gridCol w="356616">
                  <a:extLst>
                    <a:ext uri="{9D8B030D-6E8A-4147-A177-3AD203B41FA5}">
                      <a16:colId xmlns:a16="http://schemas.microsoft.com/office/drawing/2014/main" val="3135786755"/>
                    </a:ext>
                  </a:extLst>
                </a:gridCol>
                <a:gridCol w="338328">
                  <a:extLst>
                    <a:ext uri="{9D8B030D-6E8A-4147-A177-3AD203B41FA5}">
                      <a16:colId xmlns:a16="http://schemas.microsoft.com/office/drawing/2014/main" val="3881251515"/>
                    </a:ext>
                  </a:extLst>
                </a:gridCol>
              </a:tblGrid>
              <a:tr h="122702">
                <a:tc>
                  <a:txBody>
                    <a:bodyPr/>
                    <a:lstStyle/>
                    <a:p>
                      <a:r>
                        <a:rPr lang="en-GB" sz="800" dirty="0"/>
                        <a:t>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RRS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8493534"/>
                  </a:ext>
                </a:extLst>
              </a:tr>
              <a:tr h="122702">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920837"/>
                  </a:ext>
                </a:extLst>
              </a:tr>
            </a:tbl>
          </a:graphicData>
        </a:graphic>
      </p:graphicFrame>
      <p:sp>
        <p:nvSpPr>
          <p:cNvPr id="31" name="TextBox 30">
            <a:extLst>
              <a:ext uri="{FF2B5EF4-FFF2-40B4-BE49-F238E27FC236}">
                <a16:creationId xmlns:a16="http://schemas.microsoft.com/office/drawing/2014/main" id="{2022232C-C4E7-450B-B232-EF1408E88686}"/>
              </a:ext>
            </a:extLst>
          </p:cNvPr>
          <p:cNvSpPr txBox="1"/>
          <p:nvPr/>
        </p:nvSpPr>
        <p:spPr>
          <a:xfrm>
            <a:off x="7898510" y="5435003"/>
            <a:ext cx="1227762" cy="338554"/>
          </a:xfrm>
          <a:prstGeom prst="rect">
            <a:avLst/>
          </a:prstGeom>
          <a:noFill/>
        </p:spPr>
        <p:txBody>
          <a:bodyPr wrap="square" rtlCol="0">
            <a:spAutoFit/>
          </a:bodyPr>
          <a:lstStyle/>
          <a:p>
            <a:pPr algn="ctr"/>
            <a:r>
              <a:rPr lang="en-GB" sz="800" dirty="0"/>
              <a:t>TRS Date last agreed:</a:t>
            </a:r>
          </a:p>
          <a:p>
            <a:pPr algn="ctr"/>
            <a:r>
              <a:rPr lang="en-GB" sz="800" dirty="0"/>
              <a:t>Month-Year</a:t>
            </a:r>
          </a:p>
        </p:txBody>
      </p:sp>
      <p:graphicFrame>
        <p:nvGraphicFramePr>
          <p:cNvPr id="32" name="Table 31">
            <a:extLst>
              <a:ext uri="{FF2B5EF4-FFF2-40B4-BE49-F238E27FC236}">
                <a16:creationId xmlns:a16="http://schemas.microsoft.com/office/drawing/2014/main" id="{2527D7B6-DCAA-4304-B0CA-C5183B00393D}"/>
              </a:ext>
            </a:extLst>
          </p:cNvPr>
          <p:cNvGraphicFramePr>
            <a:graphicFrameLocks noGrp="1"/>
          </p:cNvGraphicFramePr>
          <p:nvPr>
            <p:extLst>
              <p:ext uri="{D42A27DB-BD31-4B8C-83A1-F6EECF244321}">
                <p14:modId xmlns:p14="http://schemas.microsoft.com/office/powerpoint/2010/main" val="781332202"/>
              </p:ext>
            </p:extLst>
          </p:nvPr>
        </p:nvGraphicFramePr>
        <p:xfrm>
          <a:off x="8004795" y="5864335"/>
          <a:ext cx="1008760" cy="426720"/>
        </p:xfrm>
        <a:graphic>
          <a:graphicData uri="http://schemas.openxmlformats.org/drawingml/2006/table">
            <a:tbl>
              <a:tblPr firstRow="1" bandRow="1">
                <a:tableStyleId>{5940675A-B579-460E-94D1-54222C63F5DA}</a:tableStyleId>
              </a:tblPr>
              <a:tblGrid>
                <a:gridCol w="313816">
                  <a:extLst>
                    <a:ext uri="{9D8B030D-6E8A-4147-A177-3AD203B41FA5}">
                      <a16:colId xmlns:a16="http://schemas.microsoft.com/office/drawing/2014/main" val="1521639956"/>
                    </a:ext>
                  </a:extLst>
                </a:gridCol>
                <a:gridCol w="356616">
                  <a:extLst>
                    <a:ext uri="{9D8B030D-6E8A-4147-A177-3AD203B41FA5}">
                      <a16:colId xmlns:a16="http://schemas.microsoft.com/office/drawing/2014/main" val="3135786755"/>
                    </a:ext>
                  </a:extLst>
                </a:gridCol>
                <a:gridCol w="338328">
                  <a:extLst>
                    <a:ext uri="{9D8B030D-6E8A-4147-A177-3AD203B41FA5}">
                      <a16:colId xmlns:a16="http://schemas.microsoft.com/office/drawing/2014/main" val="3881251515"/>
                    </a:ext>
                  </a:extLst>
                </a:gridCol>
              </a:tblGrid>
              <a:tr h="122702">
                <a:tc>
                  <a:txBody>
                    <a:bodyPr/>
                    <a:lstStyle/>
                    <a:p>
                      <a:r>
                        <a:rPr lang="en-GB" sz="800" dirty="0"/>
                        <a:t>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RRS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8493534"/>
                  </a:ext>
                </a:extLst>
              </a:tr>
              <a:tr h="122702">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920837"/>
                  </a:ext>
                </a:extLst>
              </a:tr>
            </a:tbl>
          </a:graphicData>
        </a:graphic>
      </p:graphicFrame>
      <p:sp>
        <p:nvSpPr>
          <p:cNvPr id="33" name="TextBox 32">
            <a:extLst>
              <a:ext uri="{FF2B5EF4-FFF2-40B4-BE49-F238E27FC236}">
                <a16:creationId xmlns:a16="http://schemas.microsoft.com/office/drawing/2014/main" id="{8AF25455-6403-4800-9AAA-B97D253D30A9}"/>
              </a:ext>
            </a:extLst>
          </p:cNvPr>
          <p:cNvSpPr txBox="1"/>
          <p:nvPr/>
        </p:nvSpPr>
        <p:spPr>
          <a:xfrm>
            <a:off x="7896800" y="6286046"/>
            <a:ext cx="1227762" cy="338554"/>
          </a:xfrm>
          <a:prstGeom prst="rect">
            <a:avLst/>
          </a:prstGeom>
          <a:noFill/>
        </p:spPr>
        <p:txBody>
          <a:bodyPr wrap="square" rtlCol="0">
            <a:spAutoFit/>
          </a:bodyPr>
          <a:lstStyle/>
          <a:p>
            <a:pPr algn="ctr"/>
            <a:r>
              <a:rPr lang="en-GB" sz="800" dirty="0"/>
              <a:t>TRS Date last agreed:</a:t>
            </a:r>
          </a:p>
          <a:p>
            <a:pPr algn="ctr"/>
            <a:r>
              <a:rPr lang="en-GB" sz="800" dirty="0"/>
              <a:t>Month-Year</a:t>
            </a:r>
          </a:p>
        </p:txBody>
      </p:sp>
    </p:spTree>
    <p:extLst>
      <p:ext uri="{BB962C8B-B14F-4D97-AF65-F5344CB8AC3E}">
        <p14:creationId xmlns:p14="http://schemas.microsoft.com/office/powerpoint/2010/main" val="154431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0FDB317-E806-4F4B-BA4F-912DC02712AB}"/>
              </a:ext>
            </a:extLst>
          </p:cNvPr>
          <p:cNvSpPr txBox="1"/>
          <p:nvPr/>
        </p:nvSpPr>
        <p:spPr>
          <a:xfrm>
            <a:off x="3891516" y="206825"/>
            <a:ext cx="356752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Corporate Risk Register Dashboard</a:t>
            </a:r>
          </a:p>
        </p:txBody>
      </p:sp>
      <p:cxnSp>
        <p:nvCxnSpPr>
          <p:cNvPr id="10" name="Straight Connector 9">
            <a:extLst>
              <a:ext uri="{FF2B5EF4-FFF2-40B4-BE49-F238E27FC236}">
                <a16:creationId xmlns:a16="http://schemas.microsoft.com/office/drawing/2014/main" id="{B193F37F-2D6F-44B4-BDB9-4703DC97F2F1}"/>
              </a:ext>
            </a:extLst>
          </p:cNvPr>
          <p:cNvCxnSpPr>
            <a:cxnSpLocks/>
          </p:cNvCxnSpPr>
          <p:nvPr/>
        </p:nvCxnSpPr>
        <p:spPr>
          <a:xfrm>
            <a:off x="165100" y="739739"/>
            <a:ext cx="1181100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5" name="Table 24">
            <a:extLst>
              <a:ext uri="{FF2B5EF4-FFF2-40B4-BE49-F238E27FC236}">
                <a16:creationId xmlns:a16="http://schemas.microsoft.com/office/drawing/2014/main" id="{24AD150C-B722-4995-86BC-A92B58783367}"/>
              </a:ext>
            </a:extLst>
          </p:cNvPr>
          <p:cNvGraphicFramePr>
            <a:graphicFrameLocks noGrp="1"/>
          </p:cNvGraphicFramePr>
          <p:nvPr>
            <p:extLst>
              <p:ext uri="{D42A27DB-BD31-4B8C-83A1-F6EECF244321}">
                <p14:modId xmlns:p14="http://schemas.microsoft.com/office/powerpoint/2010/main" val="3816080811"/>
              </p:ext>
            </p:extLst>
          </p:nvPr>
        </p:nvGraphicFramePr>
        <p:xfrm>
          <a:off x="183364" y="876665"/>
          <a:ext cx="11845660" cy="4907280"/>
        </p:xfrm>
        <a:graphic>
          <a:graphicData uri="http://schemas.openxmlformats.org/drawingml/2006/table">
            <a:tbl>
              <a:tblPr firstRow="1" bandRow="1">
                <a:tableStyleId>{5940675A-B579-460E-94D1-54222C63F5DA}</a:tableStyleId>
              </a:tblPr>
              <a:tblGrid>
                <a:gridCol w="412537">
                  <a:extLst>
                    <a:ext uri="{9D8B030D-6E8A-4147-A177-3AD203B41FA5}">
                      <a16:colId xmlns:a16="http://schemas.microsoft.com/office/drawing/2014/main" val="693901305"/>
                    </a:ext>
                  </a:extLst>
                </a:gridCol>
                <a:gridCol w="565079">
                  <a:extLst>
                    <a:ext uri="{9D8B030D-6E8A-4147-A177-3AD203B41FA5}">
                      <a16:colId xmlns:a16="http://schemas.microsoft.com/office/drawing/2014/main" val="619141622"/>
                    </a:ext>
                  </a:extLst>
                </a:gridCol>
                <a:gridCol w="1232899">
                  <a:extLst>
                    <a:ext uri="{9D8B030D-6E8A-4147-A177-3AD203B41FA5}">
                      <a16:colId xmlns:a16="http://schemas.microsoft.com/office/drawing/2014/main" val="686665423"/>
                    </a:ext>
                  </a:extLst>
                </a:gridCol>
                <a:gridCol w="3071973">
                  <a:extLst>
                    <a:ext uri="{9D8B030D-6E8A-4147-A177-3AD203B41FA5}">
                      <a16:colId xmlns:a16="http://schemas.microsoft.com/office/drawing/2014/main" val="2291541975"/>
                    </a:ext>
                  </a:extLst>
                </a:gridCol>
                <a:gridCol w="934948">
                  <a:extLst>
                    <a:ext uri="{9D8B030D-6E8A-4147-A177-3AD203B41FA5}">
                      <a16:colId xmlns:a16="http://schemas.microsoft.com/office/drawing/2014/main" val="1120359650"/>
                    </a:ext>
                  </a:extLst>
                </a:gridCol>
                <a:gridCol w="343217">
                  <a:extLst>
                    <a:ext uri="{9D8B030D-6E8A-4147-A177-3AD203B41FA5}">
                      <a16:colId xmlns:a16="http://schemas.microsoft.com/office/drawing/2014/main" val="1469627218"/>
                    </a:ext>
                  </a:extLst>
                </a:gridCol>
                <a:gridCol w="343217">
                  <a:extLst>
                    <a:ext uri="{9D8B030D-6E8A-4147-A177-3AD203B41FA5}">
                      <a16:colId xmlns:a16="http://schemas.microsoft.com/office/drawing/2014/main" val="1252236704"/>
                    </a:ext>
                  </a:extLst>
                </a:gridCol>
                <a:gridCol w="343217">
                  <a:extLst>
                    <a:ext uri="{9D8B030D-6E8A-4147-A177-3AD203B41FA5}">
                      <a16:colId xmlns:a16="http://schemas.microsoft.com/office/drawing/2014/main" val="1613445435"/>
                    </a:ext>
                  </a:extLst>
                </a:gridCol>
                <a:gridCol w="343217">
                  <a:extLst>
                    <a:ext uri="{9D8B030D-6E8A-4147-A177-3AD203B41FA5}">
                      <a16:colId xmlns:a16="http://schemas.microsoft.com/office/drawing/2014/main" val="603546626"/>
                    </a:ext>
                  </a:extLst>
                </a:gridCol>
                <a:gridCol w="1469204">
                  <a:extLst>
                    <a:ext uri="{9D8B030D-6E8A-4147-A177-3AD203B41FA5}">
                      <a16:colId xmlns:a16="http://schemas.microsoft.com/office/drawing/2014/main" val="1693358398"/>
                    </a:ext>
                  </a:extLst>
                </a:gridCol>
                <a:gridCol w="821933">
                  <a:extLst>
                    <a:ext uri="{9D8B030D-6E8A-4147-A177-3AD203B41FA5}">
                      <a16:colId xmlns:a16="http://schemas.microsoft.com/office/drawing/2014/main" val="1745239331"/>
                    </a:ext>
                  </a:extLst>
                </a:gridCol>
                <a:gridCol w="636998">
                  <a:extLst>
                    <a:ext uri="{9D8B030D-6E8A-4147-A177-3AD203B41FA5}">
                      <a16:colId xmlns:a16="http://schemas.microsoft.com/office/drawing/2014/main" val="1262013411"/>
                    </a:ext>
                  </a:extLst>
                </a:gridCol>
                <a:gridCol w="688368">
                  <a:extLst>
                    <a:ext uri="{9D8B030D-6E8A-4147-A177-3AD203B41FA5}">
                      <a16:colId xmlns:a16="http://schemas.microsoft.com/office/drawing/2014/main" val="3047148708"/>
                    </a:ext>
                  </a:extLst>
                </a:gridCol>
                <a:gridCol w="638853">
                  <a:extLst>
                    <a:ext uri="{9D8B030D-6E8A-4147-A177-3AD203B41FA5}">
                      <a16:colId xmlns:a16="http://schemas.microsoft.com/office/drawing/2014/main" val="2262356039"/>
                    </a:ext>
                  </a:extLst>
                </a:gridCol>
              </a:tblGrid>
              <a:tr h="182880">
                <a:tc rowSpan="2">
                  <a:txBody>
                    <a:bodyPr/>
                    <a:lstStyle/>
                    <a:p>
                      <a:pPr algn="ctr"/>
                      <a:r>
                        <a:rPr lang="en-GB" sz="900" b="1" dirty="0">
                          <a:solidFill>
                            <a:schemeClr val="bg1"/>
                          </a:solidFill>
                        </a:rPr>
                        <a:t>Risk 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CQC Domain / Other Source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Risk Type &amp; Category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Risk 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Lead Director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gridSpan="4">
                  <a:txBody>
                    <a:bodyPr/>
                    <a:lstStyle/>
                    <a:p>
                      <a:pPr algn="ctr"/>
                      <a:r>
                        <a:rPr lang="en-GB" sz="900" b="1" dirty="0">
                          <a:solidFill>
                            <a:schemeClr val="bg1"/>
                          </a:solidFill>
                        </a:rPr>
                        <a:t>Risk Score Trend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hMerge="1">
                  <a:txBody>
                    <a:bodyPr/>
                    <a:lstStyle/>
                    <a:p>
                      <a:pPr algn="ctr"/>
                      <a:endParaRPr lang="en-GB" sz="9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hMerge="1">
                  <a:txBody>
                    <a:bodyPr/>
                    <a:lstStyle/>
                    <a:p>
                      <a:pPr algn="ctr"/>
                      <a:endParaRPr lang="en-GB" sz="9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hMerge="1">
                  <a:txBody>
                    <a:bodyPr/>
                    <a:lstStyle/>
                    <a:p>
                      <a:pPr algn="ctr"/>
                      <a:endParaRPr lang="en-GB" sz="9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Inherent – Residual –</a:t>
                      </a:r>
                    </a:p>
                    <a:p>
                      <a:pPr algn="ctr"/>
                      <a:r>
                        <a:rPr lang="en-GB" sz="900" b="1" dirty="0">
                          <a:solidFill>
                            <a:schemeClr val="bg1"/>
                          </a:solidFill>
                        </a:rPr>
                        <a:t>Target Risk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Consequence impact 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Risk Appetite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Risk Response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rowSpan="2">
                  <a:txBody>
                    <a:bodyPr/>
                    <a:lstStyle/>
                    <a:p>
                      <a:pPr algn="ctr"/>
                      <a:r>
                        <a:rPr lang="en-GB" sz="900" b="1" dirty="0">
                          <a:solidFill>
                            <a:schemeClr val="bg1"/>
                          </a:solidFill>
                        </a:rPr>
                        <a:t>Last reviewed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extLst>
                  <a:ext uri="{0D108BD9-81ED-4DB2-BD59-A6C34878D82A}">
                    <a16:rowId xmlns:a16="http://schemas.microsoft.com/office/drawing/2014/main" val="114327048"/>
                  </a:ext>
                </a:extLst>
              </a:tr>
              <a:tr h="182880">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a:r>
                        <a:rPr lang="en-GB" sz="900" b="1" dirty="0">
                          <a:solidFill>
                            <a:schemeClr val="bg1"/>
                          </a:solidFill>
                        </a:rPr>
                        <a:t>Q1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GB" sz="900" b="1" dirty="0">
                          <a:solidFill>
                            <a:schemeClr val="bg1"/>
                          </a:solidFill>
                        </a:rPr>
                        <a:t>Q2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GB" sz="900" b="1" dirty="0">
                          <a:solidFill>
                            <a:schemeClr val="bg1"/>
                          </a:solidFill>
                        </a:rPr>
                        <a:t>Q3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GB" sz="900" b="1" dirty="0">
                          <a:solidFill>
                            <a:schemeClr val="bg1"/>
                          </a:solidFill>
                        </a:rPr>
                        <a:t>Q4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86047189"/>
                  </a:ext>
                </a:extLst>
              </a:tr>
              <a:tr h="197892">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e.g. There is a risk that &lt;risk event&gt; as a result of &lt;cause&gt; which may lead to &lt;impact&gt;</a:t>
                      </a:r>
                      <a:r>
                        <a:rPr lang="en-GB" sz="1000" kern="1200" dirty="0">
                          <a:solidFill>
                            <a:schemeClr val="tx1"/>
                          </a:solidFill>
                          <a:effectLst/>
                          <a:latin typeface="+mn-lt"/>
                          <a:ea typeface="+mn-ea"/>
                          <a:cs typeface="+mn-cs"/>
                        </a:rPr>
                        <a:t>. </a:t>
                      </a:r>
                      <a:endParaRPr lang="en-GB" sz="1000" dirty="0"/>
                    </a:p>
                    <a:p>
                      <a:endParaRPr lang="en-GB" sz="1000" dirty="0"/>
                    </a:p>
                    <a:p>
                      <a:endParaRPr lang="en-GB" sz="1000" dirty="0"/>
                    </a:p>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p>
                      <a:endParaRPr lang="en-GB" sz="1000" dirty="0"/>
                    </a:p>
                    <a:p>
                      <a:endParaRPr lang="en-GB" sz="1000" dirty="0"/>
                    </a:p>
                    <a:p>
                      <a:endParaRPr lang="en-GB" sz="1000" dirty="0"/>
                    </a:p>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p>
                      <a:endParaRPr lang="en-GB" sz="1000" dirty="0"/>
                    </a:p>
                    <a:p>
                      <a:endParaRPr lang="en-GB" sz="1000" dirty="0"/>
                    </a:p>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2885694"/>
                  </a:ext>
                </a:extLst>
              </a:tr>
              <a:tr h="197892">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e.g. There is a risk that &lt;risk event&gt; as a result of &lt;cause&gt; which may lead to &lt;impact&gt;</a:t>
                      </a:r>
                      <a:r>
                        <a:rPr lang="en-GB" sz="10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1019145"/>
                  </a:ext>
                </a:extLst>
              </a:tr>
              <a:tr h="197892">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e.g. There is a risk that &lt;risk event&gt; as a result of &lt;cause&gt; which may lead to &lt;impact&gt;</a:t>
                      </a:r>
                      <a:r>
                        <a:rPr lang="en-GB" sz="10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385750"/>
                  </a:ext>
                </a:extLst>
              </a:tr>
              <a:tr h="197892">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e.g. There is a risk that &lt;risk event&gt; as a result of &lt;cause&gt; which may lead to &lt;impact&gt;</a:t>
                      </a:r>
                      <a:r>
                        <a:rPr lang="en-GB" sz="100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871179"/>
                  </a:ext>
                </a:extLst>
              </a:tr>
              <a:tr h="197892">
                <a:tc>
                  <a:txBody>
                    <a:bodyPr/>
                    <a:lstStyle/>
                    <a:p>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e.g. There is a risk that &lt;risk event&gt; as a result of &lt;cause&gt; which may lead to &lt;impact&gt;</a:t>
                      </a:r>
                      <a:r>
                        <a:rPr lang="en-GB" sz="10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1555445"/>
                  </a:ext>
                </a:extLst>
              </a:tr>
            </a:tbl>
          </a:graphicData>
        </a:graphic>
      </p:graphicFrame>
      <p:pic>
        <p:nvPicPr>
          <p:cNvPr id="1031" name="Picture 7" descr="Image result for NHS Providers Logo. Size: 220 x 106. Source: jobs.theguardian.com">
            <a:extLst>
              <a:ext uri="{FF2B5EF4-FFF2-40B4-BE49-F238E27FC236}">
                <a16:creationId xmlns:a16="http://schemas.microsoft.com/office/drawing/2014/main" id="{D86EB586-BAFE-407A-B794-3242D9FAFD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44467" y="69215"/>
            <a:ext cx="1313171" cy="632710"/>
          </a:xfrm>
          <a:prstGeom prst="rect">
            <a:avLst/>
          </a:prstGeom>
          <a:noFill/>
          <a:extLst>
            <a:ext uri="{909E8E84-426E-40DD-AFC4-6F175D3DCCD1}">
              <a14:hiddenFill xmlns:a14="http://schemas.microsoft.com/office/drawing/2010/main">
                <a:solidFill>
                  <a:srgbClr val="FFFFFF"/>
                </a:solidFill>
              </a14:hiddenFill>
            </a:ext>
          </a:extLst>
        </p:spPr>
      </p:pic>
      <p:sp>
        <p:nvSpPr>
          <p:cNvPr id="27" name="Slide Number Placeholder 3">
            <a:extLst>
              <a:ext uri="{FF2B5EF4-FFF2-40B4-BE49-F238E27FC236}">
                <a16:creationId xmlns:a16="http://schemas.microsoft.com/office/drawing/2014/main" id="{E0365314-B117-4B5F-BFEA-E1A70E8E04B0}"/>
              </a:ext>
            </a:extLst>
          </p:cNvPr>
          <p:cNvSpPr txBox="1">
            <a:spLocks/>
          </p:cNvSpPr>
          <p:nvPr/>
        </p:nvSpPr>
        <p:spPr>
          <a:xfrm>
            <a:off x="10970001" y="6587834"/>
            <a:ext cx="1081706" cy="196847"/>
          </a:xfrm>
          <a:prstGeom prst="rect">
            <a:avLst/>
          </a:prstGeom>
        </p:spPr>
        <p:txBody>
          <a:bodyPr vert="horz" lIns="0" tIns="0" rIns="0" bIns="0" rtlCol="0" anchor="ctr"/>
          <a:lstStyle>
            <a:defPPr>
              <a:defRPr lang="en-US"/>
            </a:defPPr>
            <a:lvl1pPr marL="0" algn="r" defTabSz="914400" rtl="0" eaLnBrk="1" latinLnBrk="0" hangingPunct="1">
              <a:defRPr sz="8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4DB42E12-A786-4CC2-B533-7A1658A15C83}" type="slidenum">
              <a:rPr kumimoji="0" lang="en-GB" sz="800" b="0" i="0" u="none" strike="noStrike" kern="1200" cap="none" spc="0" normalizeH="0" baseline="0" noProof="0" smtClean="0">
                <a:ln>
                  <a:noFill/>
                </a:ln>
                <a:solidFill>
                  <a:srgbClr val="2C273D"/>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800" b="0" i="0" u="none" strike="noStrike" kern="1200" cap="none" spc="0" normalizeH="0" baseline="0" noProof="0" dirty="0">
              <a:ln>
                <a:noFill/>
              </a:ln>
              <a:solidFill>
                <a:srgbClr val="2C273D"/>
              </a:solidFill>
              <a:effectLst/>
              <a:uLnTx/>
              <a:uFillTx/>
              <a:latin typeface="Arial"/>
              <a:ea typeface="+mn-ea"/>
              <a:cs typeface="+mn-cs"/>
            </a:endParaRPr>
          </a:p>
        </p:txBody>
      </p:sp>
      <p:graphicFrame>
        <p:nvGraphicFramePr>
          <p:cNvPr id="26" name="Table 25">
            <a:extLst>
              <a:ext uri="{FF2B5EF4-FFF2-40B4-BE49-F238E27FC236}">
                <a16:creationId xmlns:a16="http://schemas.microsoft.com/office/drawing/2014/main" id="{13E4C56E-0FF7-4295-83F1-946D023D160B}"/>
              </a:ext>
            </a:extLst>
          </p:cNvPr>
          <p:cNvGraphicFramePr>
            <a:graphicFrameLocks noGrp="1"/>
          </p:cNvGraphicFramePr>
          <p:nvPr>
            <p:extLst>
              <p:ext uri="{D42A27DB-BD31-4B8C-83A1-F6EECF244321}">
                <p14:modId xmlns:p14="http://schemas.microsoft.com/office/powerpoint/2010/main" val="3244655596"/>
              </p:ext>
            </p:extLst>
          </p:nvPr>
        </p:nvGraphicFramePr>
        <p:xfrm>
          <a:off x="8008215" y="1572548"/>
          <a:ext cx="1008760" cy="426720"/>
        </p:xfrm>
        <a:graphic>
          <a:graphicData uri="http://schemas.openxmlformats.org/drawingml/2006/table">
            <a:tbl>
              <a:tblPr firstRow="1" bandRow="1">
                <a:tableStyleId>{5940675A-B579-460E-94D1-54222C63F5DA}</a:tableStyleId>
              </a:tblPr>
              <a:tblGrid>
                <a:gridCol w="313816">
                  <a:extLst>
                    <a:ext uri="{9D8B030D-6E8A-4147-A177-3AD203B41FA5}">
                      <a16:colId xmlns:a16="http://schemas.microsoft.com/office/drawing/2014/main" val="1521639956"/>
                    </a:ext>
                  </a:extLst>
                </a:gridCol>
                <a:gridCol w="356616">
                  <a:extLst>
                    <a:ext uri="{9D8B030D-6E8A-4147-A177-3AD203B41FA5}">
                      <a16:colId xmlns:a16="http://schemas.microsoft.com/office/drawing/2014/main" val="3135786755"/>
                    </a:ext>
                  </a:extLst>
                </a:gridCol>
                <a:gridCol w="338328">
                  <a:extLst>
                    <a:ext uri="{9D8B030D-6E8A-4147-A177-3AD203B41FA5}">
                      <a16:colId xmlns:a16="http://schemas.microsoft.com/office/drawing/2014/main" val="3881251515"/>
                    </a:ext>
                  </a:extLst>
                </a:gridCol>
              </a:tblGrid>
              <a:tr h="122702">
                <a:tc>
                  <a:txBody>
                    <a:bodyPr/>
                    <a:lstStyle/>
                    <a:p>
                      <a:r>
                        <a:rPr lang="en-GB" sz="800" dirty="0"/>
                        <a:t>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RRS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8493534"/>
                  </a:ext>
                </a:extLst>
              </a:tr>
              <a:tr h="122702">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920837"/>
                  </a:ext>
                </a:extLst>
              </a:tr>
            </a:tbl>
          </a:graphicData>
        </a:graphic>
      </p:graphicFrame>
      <p:sp>
        <p:nvSpPr>
          <p:cNvPr id="29" name="TextBox 28">
            <a:extLst>
              <a:ext uri="{FF2B5EF4-FFF2-40B4-BE49-F238E27FC236}">
                <a16:creationId xmlns:a16="http://schemas.microsoft.com/office/drawing/2014/main" id="{07711571-026A-47B3-AFC4-93AE9EC28F89}"/>
              </a:ext>
            </a:extLst>
          </p:cNvPr>
          <p:cNvSpPr txBox="1"/>
          <p:nvPr/>
        </p:nvSpPr>
        <p:spPr>
          <a:xfrm>
            <a:off x="7900220" y="1994259"/>
            <a:ext cx="1227762"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TRS Date last agreed: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Month-Year</a:t>
            </a:r>
          </a:p>
        </p:txBody>
      </p:sp>
      <p:graphicFrame>
        <p:nvGraphicFramePr>
          <p:cNvPr id="30" name="Table 29">
            <a:extLst>
              <a:ext uri="{FF2B5EF4-FFF2-40B4-BE49-F238E27FC236}">
                <a16:creationId xmlns:a16="http://schemas.microsoft.com/office/drawing/2014/main" id="{9B01AD05-6146-4795-8162-088CC4A057A6}"/>
              </a:ext>
            </a:extLst>
          </p:cNvPr>
          <p:cNvGraphicFramePr>
            <a:graphicFrameLocks noGrp="1"/>
          </p:cNvGraphicFramePr>
          <p:nvPr>
            <p:extLst>
              <p:ext uri="{D42A27DB-BD31-4B8C-83A1-F6EECF244321}">
                <p14:modId xmlns:p14="http://schemas.microsoft.com/office/powerpoint/2010/main" val="1540858953"/>
              </p:ext>
            </p:extLst>
          </p:nvPr>
        </p:nvGraphicFramePr>
        <p:xfrm>
          <a:off x="8006505" y="2424333"/>
          <a:ext cx="1008760" cy="426720"/>
        </p:xfrm>
        <a:graphic>
          <a:graphicData uri="http://schemas.openxmlformats.org/drawingml/2006/table">
            <a:tbl>
              <a:tblPr firstRow="1" bandRow="1">
                <a:tableStyleId>{5940675A-B579-460E-94D1-54222C63F5DA}</a:tableStyleId>
              </a:tblPr>
              <a:tblGrid>
                <a:gridCol w="313816">
                  <a:extLst>
                    <a:ext uri="{9D8B030D-6E8A-4147-A177-3AD203B41FA5}">
                      <a16:colId xmlns:a16="http://schemas.microsoft.com/office/drawing/2014/main" val="1521639956"/>
                    </a:ext>
                  </a:extLst>
                </a:gridCol>
                <a:gridCol w="356616">
                  <a:extLst>
                    <a:ext uri="{9D8B030D-6E8A-4147-A177-3AD203B41FA5}">
                      <a16:colId xmlns:a16="http://schemas.microsoft.com/office/drawing/2014/main" val="3135786755"/>
                    </a:ext>
                  </a:extLst>
                </a:gridCol>
                <a:gridCol w="338328">
                  <a:extLst>
                    <a:ext uri="{9D8B030D-6E8A-4147-A177-3AD203B41FA5}">
                      <a16:colId xmlns:a16="http://schemas.microsoft.com/office/drawing/2014/main" val="3881251515"/>
                    </a:ext>
                  </a:extLst>
                </a:gridCol>
              </a:tblGrid>
              <a:tr h="122702">
                <a:tc>
                  <a:txBody>
                    <a:bodyPr/>
                    <a:lstStyle/>
                    <a:p>
                      <a:r>
                        <a:rPr lang="en-GB" sz="800" dirty="0"/>
                        <a:t>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RRS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8493534"/>
                  </a:ext>
                </a:extLst>
              </a:tr>
              <a:tr h="122702">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920837"/>
                  </a:ext>
                </a:extLst>
              </a:tr>
            </a:tbl>
          </a:graphicData>
        </a:graphic>
      </p:graphicFrame>
      <p:sp>
        <p:nvSpPr>
          <p:cNvPr id="31" name="TextBox 30">
            <a:extLst>
              <a:ext uri="{FF2B5EF4-FFF2-40B4-BE49-F238E27FC236}">
                <a16:creationId xmlns:a16="http://schemas.microsoft.com/office/drawing/2014/main" id="{2022232C-C4E7-450B-B232-EF1408E88686}"/>
              </a:ext>
            </a:extLst>
          </p:cNvPr>
          <p:cNvSpPr txBox="1"/>
          <p:nvPr/>
        </p:nvSpPr>
        <p:spPr>
          <a:xfrm>
            <a:off x="7898510" y="2846044"/>
            <a:ext cx="1227762"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TRS Date last agreed: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Month-Year</a:t>
            </a:r>
          </a:p>
        </p:txBody>
      </p:sp>
      <p:graphicFrame>
        <p:nvGraphicFramePr>
          <p:cNvPr id="32" name="Table 31">
            <a:extLst>
              <a:ext uri="{FF2B5EF4-FFF2-40B4-BE49-F238E27FC236}">
                <a16:creationId xmlns:a16="http://schemas.microsoft.com/office/drawing/2014/main" id="{2527D7B6-DCAA-4304-B0CA-C5183B00393D}"/>
              </a:ext>
            </a:extLst>
          </p:cNvPr>
          <p:cNvGraphicFramePr>
            <a:graphicFrameLocks noGrp="1"/>
          </p:cNvGraphicFramePr>
          <p:nvPr>
            <p:extLst>
              <p:ext uri="{D42A27DB-BD31-4B8C-83A1-F6EECF244321}">
                <p14:modId xmlns:p14="http://schemas.microsoft.com/office/powerpoint/2010/main" val="1435382938"/>
              </p:ext>
            </p:extLst>
          </p:nvPr>
        </p:nvGraphicFramePr>
        <p:xfrm>
          <a:off x="8004795" y="3275375"/>
          <a:ext cx="1008760" cy="426720"/>
        </p:xfrm>
        <a:graphic>
          <a:graphicData uri="http://schemas.openxmlformats.org/drawingml/2006/table">
            <a:tbl>
              <a:tblPr firstRow="1" bandRow="1">
                <a:tableStyleId>{5940675A-B579-460E-94D1-54222C63F5DA}</a:tableStyleId>
              </a:tblPr>
              <a:tblGrid>
                <a:gridCol w="313816">
                  <a:extLst>
                    <a:ext uri="{9D8B030D-6E8A-4147-A177-3AD203B41FA5}">
                      <a16:colId xmlns:a16="http://schemas.microsoft.com/office/drawing/2014/main" val="1521639956"/>
                    </a:ext>
                  </a:extLst>
                </a:gridCol>
                <a:gridCol w="356616">
                  <a:extLst>
                    <a:ext uri="{9D8B030D-6E8A-4147-A177-3AD203B41FA5}">
                      <a16:colId xmlns:a16="http://schemas.microsoft.com/office/drawing/2014/main" val="3135786755"/>
                    </a:ext>
                  </a:extLst>
                </a:gridCol>
                <a:gridCol w="338328">
                  <a:extLst>
                    <a:ext uri="{9D8B030D-6E8A-4147-A177-3AD203B41FA5}">
                      <a16:colId xmlns:a16="http://schemas.microsoft.com/office/drawing/2014/main" val="3881251515"/>
                    </a:ext>
                  </a:extLst>
                </a:gridCol>
              </a:tblGrid>
              <a:tr h="122702">
                <a:tc>
                  <a:txBody>
                    <a:bodyPr/>
                    <a:lstStyle/>
                    <a:p>
                      <a:r>
                        <a:rPr lang="en-GB" sz="800" dirty="0"/>
                        <a:t>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RRS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8493534"/>
                  </a:ext>
                </a:extLst>
              </a:tr>
              <a:tr h="122702">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920837"/>
                  </a:ext>
                </a:extLst>
              </a:tr>
            </a:tbl>
          </a:graphicData>
        </a:graphic>
      </p:graphicFrame>
      <p:sp>
        <p:nvSpPr>
          <p:cNvPr id="33" name="TextBox 32">
            <a:extLst>
              <a:ext uri="{FF2B5EF4-FFF2-40B4-BE49-F238E27FC236}">
                <a16:creationId xmlns:a16="http://schemas.microsoft.com/office/drawing/2014/main" id="{8AF25455-6403-4800-9AAA-B97D253D30A9}"/>
              </a:ext>
            </a:extLst>
          </p:cNvPr>
          <p:cNvSpPr txBox="1"/>
          <p:nvPr/>
        </p:nvSpPr>
        <p:spPr>
          <a:xfrm>
            <a:off x="7896800" y="3697086"/>
            <a:ext cx="1227762"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TRS Date last agreed: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Month-Year</a:t>
            </a:r>
          </a:p>
        </p:txBody>
      </p:sp>
      <p:graphicFrame>
        <p:nvGraphicFramePr>
          <p:cNvPr id="24" name="Table 23">
            <a:extLst>
              <a:ext uri="{FF2B5EF4-FFF2-40B4-BE49-F238E27FC236}">
                <a16:creationId xmlns:a16="http://schemas.microsoft.com/office/drawing/2014/main" id="{F529E9EA-19EF-4E1C-8FEE-E5100959F489}"/>
              </a:ext>
            </a:extLst>
          </p:cNvPr>
          <p:cNvGraphicFramePr>
            <a:graphicFrameLocks noGrp="1"/>
          </p:cNvGraphicFramePr>
          <p:nvPr>
            <p:extLst>
              <p:ext uri="{D42A27DB-BD31-4B8C-83A1-F6EECF244321}">
                <p14:modId xmlns:p14="http://schemas.microsoft.com/office/powerpoint/2010/main" val="801451842"/>
              </p:ext>
            </p:extLst>
          </p:nvPr>
        </p:nvGraphicFramePr>
        <p:xfrm>
          <a:off x="8004795" y="4131002"/>
          <a:ext cx="1008760" cy="426720"/>
        </p:xfrm>
        <a:graphic>
          <a:graphicData uri="http://schemas.openxmlformats.org/drawingml/2006/table">
            <a:tbl>
              <a:tblPr firstRow="1" bandRow="1">
                <a:tableStyleId>{5940675A-B579-460E-94D1-54222C63F5DA}</a:tableStyleId>
              </a:tblPr>
              <a:tblGrid>
                <a:gridCol w="313816">
                  <a:extLst>
                    <a:ext uri="{9D8B030D-6E8A-4147-A177-3AD203B41FA5}">
                      <a16:colId xmlns:a16="http://schemas.microsoft.com/office/drawing/2014/main" val="1521639956"/>
                    </a:ext>
                  </a:extLst>
                </a:gridCol>
                <a:gridCol w="356616">
                  <a:extLst>
                    <a:ext uri="{9D8B030D-6E8A-4147-A177-3AD203B41FA5}">
                      <a16:colId xmlns:a16="http://schemas.microsoft.com/office/drawing/2014/main" val="3135786755"/>
                    </a:ext>
                  </a:extLst>
                </a:gridCol>
                <a:gridCol w="338328">
                  <a:extLst>
                    <a:ext uri="{9D8B030D-6E8A-4147-A177-3AD203B41FA5}">
                      <a16:colId xmlns:a16="http://schemas.microsoft.com/office/drawing/2014/main" val="3881251515"/>
                    </a:ext>
                  </a:extLst>
                </a:gridCol>
              </a:tblGrid>
              <a:tr h="122702">
                <a:tc>
                  <a:txBody>
                    <a:bodyPr/>
                    <a:lstStyle/>
                    <a:p>
                      <a:r>
                        <a:rPr lang="en-GB" sz="800" dirty="0"/>
                        <a:t>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RRS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8493534"/>
                  </a:ext>
                </a:extLst>
              </a:tr>
              <a:tr h="122702">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920837"/>
                  </a:ext>
                </a:extLst>
              </a:tr>
            </a:tbl>
          </a:graphicData>
        </a:graphic>
      </p:graphicFrame>
      <p:sp>
        <p:nvSpPr>
          <p:cNvPr id="28" name="TextBox 27">
            <a:extLst>
              <a:ext uri="{FF2B5EF4-FFF2-40B4-BE49-F238E27FC236}">
                <a16:creationId xmlns:a16="http://schemas.microsoft.com/office/drawing/2014/main" id="{2811E707-F24E-4AFE-BD2D-AF391796CB96}"/>
              </a:ext>
            </a:extLst>
          </p:cNvPr>
          <p:cNvSpPr txBox="1"/>
          <p:nvPr/>
        </p:nvSpPr>
        <p:spPr>
          <a:xfrm>
            <a:off x="7896800" y="4552713"/>
            <a:ext cx="1227762"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TRS Date last agreed: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Month-Year</a:t>
            </a:r>
          </a:p>
        </p:txBody>
      </p:sp>
      <p:graphicFrame>
        <p:nvGraphicFramePr>
          <p:cNvPr id="34" name="Table 33">
            <a:extLst>
              <a:ext uri="{FF2B5EF4-FFF2-40B4-BE49-F238E27FC236}">
                <a16:creationId xmlns:a16="http://schemas.microsoft.com/office/drawing/2014/main" id="{B2ECE768-3410-4541-9A6F-F03DE8356611}"/>
              </a:ext>
            </a:extLst>
          </p:cNvPr>
          <p:cNvGraphicFramePr>
            <a:graphicFrameLocks noGrp="1"/>
          </p:cNvGraphicFramePr>
          <p:nvPr>
            <p:extLst>
              <p:ext uri="{D42A27DB-BD31-4B8C-83A1-F6EECF244321}">
                <p14:modId xmlns:p14="http://schemas.microsoft.com/office/powerpoint/2010/main" val="886894293"/>
              </p:ext>
            </p:extLst>
          </p:nvPr>
        </p:nvGraphicFramePr>
        <p:xfrm>
          <a:off x="8004795" y="4984100"/>
          <a:ext cx="1008760" cy="426720"/>
        </p:xfrm>
        <a:graphic>
          <a:graphicData uri="http://schemas.openxmlformats.org/drawingml/2006/table">
            <a:tbl>
              <a:tblPr firstRow="1" bandRow="1">
                <a:tableStyleId>{5940675A-B579-460E-94D1-54222C63F5DA}</a:tableStyleId>
              </a:tblPr>
              <a:tblGrid>
                <a:gridCol w="313816">
                  <a:extLst>
                    <a:ext uri="{9D8B030D-6E8A-4147-A177-3AD203B41FA5}">
                      <a16:colId xmlns:a16="http://schemas.microsoft.com/office/drawing/2014/main" val="1521639956"/>
                    </a:ext>
                  </a:extLst>
                </a:gridCol>
                <a:gridCol w="356616">
                  <a:extLst>
                    <a:ext uri="{9D8B030D-6E8A-4147-A177-3AD203B41FA5}">
                      <a16:colId xmlns:a16="http://schemas.microsoft.com/office/drawing/2014/main" val="3135786755"/>
                    </a:ext>
                  </a:extLst>
                </a:gridCol>
                <a:gridCol w="338328">
                  <a:extLst>
                    <a:ext uri="{9D8B030D-6E8A-4147-A177-3AD203B41FA5}">
                      <a16:colId xmlns:a16="http://schemas.microsoft.com/office/drawing/2014/main" val="3881251515"/>
                    </a:ext>
                  </a:extLst>
                </a:gridCol>
              </a:tblGrid>
              <a:tr h="122702">
                <a:tc>
                  <a:txBody>
                    <a:bodyPr/>
                    <a:lstStyle/>
                    <a:p>
                      <a:r>
                        <a:rPr lang="en-GB" sz="800" dirty="0"/>
                        <a:t>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RRS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8493534"/>
                  </a:ext>
                </a:extLst>
              </a:tr>
              <a:tr h="122702">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920837"/>
                  </a:ext>
                </a:extLst>
              </a:tr>
            </a:tbl>
          </a:graphicData>
        </a:graphic>
      </p:graphicFrame>
      <p:sp>
        <p:nvSpPr>
          <p:cNvPr id="35" name="TextBox 34">
            <a:extLst>
              <a:ext uri="{FF2B5EF4-FFF2-40B4-BE49-F238E27FC236}">
                <a16:creationId xmlns:a16="http://schemas.microsoft.com/office/drawing/2014/main" id="{7ADEF9AE-92DA-4F94-B96F-8F950B88E40D}"/>
              </a:ext>
            </a:extLst>
          </p:cNvPr>
          <p:cNvSpPr txBox="1"/>
          <p:nvPr/>
        </p:nvSpPr>
        <p:spPr>
          <a:xfrm>
            <a:off x="7896800" y="5405811"/>
            <a:ext cx="1227762"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TRS Date last agreed: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Month-Year</a:t>
            </a:r>
          </a:p>
        </p:txBody>
      </p:sp>
    </p:spTree>
    <p:extLst>
      <p:ext uri="{BB962C8B-B14F-4D97-AF65-F5344CB8AC3E}">
        <p14:creationId xmlns:p14="http://schemas.microsoft.com/office/powerpoint/2010/main" val="2659987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Table 23">
            <a:extLst>
              <a:ext uri="{FF2B5EF4-FFF2-40B4-BE49-F238E27FC236}">
                <a16:creationId xmlns:a16="http://schemas.microsoft.com/office/drawing/2014/main" id="{4A62E078-5D8A-4219-8803-8BDE8084AE41}"/>
              </a:ext>
            </a:extLst>
          </p:cNvPr>
          <p:cNvGraphicFramePr>
            <a:graphicFrameLocks noGrp="1"/>
          </p:cNvGraphicFramePr>
          <p:nvPr>
            <p:extLst>
              <p:ext uri="{D42A27DB-BD31-4B8C-83A1-F6EECF244321}">
                <p14:modId xmlns:p14="http://schemas.microsoft.com/office/powerpoint/2010/main" val="1083071075"/>
              </p:ext>
            </p:extLst>
          </p:nvPr>
        </p:nvGraphicFramePr>
        <p:xfrm>
          <a:off x="183362" y="834120"/>
          <a:ext cx="11774275" cy="5791200"/>
        </p:xfrm>
        <a:graphic>
          <a:graphicData uri="http://schemas.openxmlformats.org/drawingml/2006/table">
            <a:tbl>
              <a:tblPr firstRow="1" bandRow="1">
                <a:tableStyleId>{5940675A-B579-460E-94D1-54222C63F5DA}</a:tableStyleId>
              </a:tblPr>
              <a:tblGrid>
                <a:gridCol w="1281881">
                  <a:extLst>
                    <a:ext uri="{9D8B030D-6E8A-4147-A177-3AD203B41FA5}">
                      <a16:colId xmlns:a16="http://schemas.microsoft.com/office/drawing/2014/main" val="693901305"/>
                    </a:ext>
                  </a:extLst>
                </a:gridCol>
                <a:gridCol w="7216049">
                  <a:extLst>
                    <a:ext uri="{9D8B030D-6E8A-4147-A177-3AD203B41FA5}">
                      <a16:colId xmlns:a16="http://schemas.microsoft.com/office/drawing/2014/main" val="619141622"/>
                    </a:ext>
                  </a:extLst>
                </a:gridCol>
                <a:gridCol w="3276345">
                  <a:extLst>
                    <a:ext uri="{9D8B030D-6E8A-4147-A177-3AD203B41FA5}">
                      <a16:colId xmlns:a16="http://schemas.microsoft.com/office/drawing/2014/main" val="1262013411"/>
                    </a:ext>
                  </a:extLst>
                </a:gridCol>
              </a:tblGrid>
              <a:tr h="218975">
                <a:tc>
                  <a:txBody>
                    <a:bodyPr/>
                    <a:lstStyle/>
                    <a:p>
                      <a:pPr algn="ctr"/>
                      <a:r>
                        <a:rPr lang="en-GB" sz="1200" b="1" dirty="0">
                          <a:solidFill>
                            <a:schemeClr val="bg1"/>
                          </a:solidFill>
                        </a:rPr>
                        <a:t>Column Heading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GB" sz="1200" b="1" dirty="0">
                          <a:solidFill>
                            <a:schemeClr val="bg1"/>
                          </a:solidFill>
                        </a:rPr>
                        <a:t>Guidance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GB" sz="1200" b="1" dirty="0">
                          <a:solidFill>
                            <a:schemeClr val="bg1"/>
                          </a:solidFill>
                        </a:rPr>
                        <a:t>Example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extLst>
                  <a:ext uri="{0D108BD9-81ED-4DB2-BD59-A6C34878D82A}">
                    <a16:rowId xmlns:a16="http://schemas.microsoft.com/office/drawing/2014/main" val="114327048"/>
                  </a:ext>
                </a:extLst>
              </a:tr>
              <a:tr h="206810">
                <a:tc>
                  <a:txBody>
                    <a:bodyPr/>
                    <a:lstStyle/>
                    <a:p>
                      <a:r>
                        <a:rPr lang="en-GB" sz="1100" b="1" dirty="0"/>
                        <a:t>Risk 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t>A unique identifier for each risk should be assigned.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t>e.g. Risk001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9690637"/>
                  </a:ext>
                </a:extLst>
              </a:tr>
              <a:tr h="1411173">
                <a:tc>
                  <a:txBody>
                    <a:bodyPr/>
                    <a:lstStyle/>
                    <a:p>
                      <a:r>
                        <a:rPr lang="en-GB" sz="1100" b="1" dirty="0"/>
                        <a:t>CQC Domain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t>One or more of the five questions that the CQC ask of all services they inspect, as follows:</a:t>
                      </a:r>
                    </a:p>
                    <a:p>
                      <a:pPr marL="171450" indent="-171450">
                        <a:buFont typeface="Arial" panose="020B0604020202020204" pitchFamily="34" charset="0"/>
                        <a:buChar char="•"/>
                      </a:pPr>
                      <a:r>
                        <a:rPr lang="en-GB" sz="1100" b="1" dirty="0"/>
                        <a:t>Safe:</a:t>
                      </a:r>
                      <a:r>
                        <a:rPr lang="en-GB" sz="1100" dirty="0"/>
                        <a:t> you are protected from abuse and avoidable harm.</a:t>
                      </a:r>
                    </a:p>
                    <a:p>
                      <a:pPr marL="171450" indent="-171450">
                        <a:buFont typeface="Arial" panose="020B0604020202020204" pitchFamily="34" charset="0"/>
                        <a:buChar char="•"/>
                      </a:pPr>
                      <a:r>
                        <a:rPr lang="en-GB" sz="1100" b="1" dirty="0"/>
                        <a:t>Effective:</a:t>
                      </a:r>
                      <a:r>
                        <a:rPr lang="en-GB" sz="1100" dirty="0"/>
                        <a:t> your care, treatment and support achieves good outcomes, helps you to maintain quality of life and is based on the best available evidence.</a:t>
                      </a:r>
                    </a:p>
                    <a:p>
                      <a:pPr marL="171450" indent="-171450">
                        <a:buFont typeface="Arial" panose="020B0604020202020204" pitchFamily="34" charset="0"/>
                        <a:buChar char="•"/>
                      </a:pPr>
                      <a:r>
                        <a:rPr lang="en-GB" sz="1100" b="1" dirty="0"/>
                        <a:t>Caring:</a:t>
                      </a:r>
                      <a:r>
                        <a:rPr lang="en-GB" sz="1100" dirty="0"/>
                        <a:t> staff involve and treat you with compassion, kindness, dignity and respect.</a:t>
                      </a:r>
                    </a:p>
                    <a:p>
                      <a:pPr marL="171450" indent="-171450">
                        <a:buFont typeface="Arial" panose="020B0604020202020204" pitchFamily="34" charset="0"/>
                        <a:buChar char="•"/>
                      </a:pPr>
                      <a:r>
                        <a:rPr lang="en-GB" sz="1100" b="1" dirty="0"/>
                        <a:t>Responsive:</a:t>
                      </a:r>
                      <a:r>
                        <a:rPr lang="en-GB" sz="1100" dirty="0"/>
                        <a:t> services are organised so that they meet your needs.</a:t>
                      </a:r>
                    </a:p>
                    <a:p>
                      <a:pPr marL="171450" indent="-171450">
                        <a:buFont typeface="Arial" panose="020B0604020202020204" pitchFamily="34" charset="0"/>
                        <a:buChar char="•"/>
                      </a:pPr>
                      <a:r>
                        <a:rPr lang="en-GB" sz="1100" b="1" kern="1200" dirty="0">
                          <a:solidFill>
                            <a:schemeClr val="tx1"/>
                          </a:solidFill>
                          <a:latin typeface="+mn-lt"/>
                          <a:ea typeface="+mn-ea"/>
                          <a:cs typeface="+mn-cs"/>
                        </a:rPr>
                        <a:t>Well-led: </a:t>
                      </a:r>
                      <a:r>
                        <a:rPr lang="en-GB" sz="1100" kern="1200" dirty="0">
                          <a:solidFill>
                            <a:schemeClr val="tx1"/>
                          </a:solidFill>
                          <a:latin typeface="+mn-lt"/>
                          <a:ea typeface="+mn-ea"/>
                          <a:cs typeface="+mn-cs"/>
                        </a:rPr>
                        <a:t>the leadership, management and governance of the organisation make sure it's providing high-quality care that's based around your individual needs, that it encourages learning and innovation, and that it promotes an open and fair culture.</a:t>
                      </a:r>
                    </a:p>
                    <a:p>
                      <a:pPr marL="0" indent="0">
                        <a:buFont typeface="Arial" panose="020B0604020202020204" pitchFamily="34" charset="0"/>
                        <a:buNone/>
                      </a:pPr>
                      <a:r>
                        <a:rPr lang="en-GB" sz="1100" kern="1200" dirty="0">
                          <a:solidFill>
                            <a:schemeClr val="tx1"/>
                          </a:solidFill>
                          <a:latin typeface="+mn-lt"/>
                          <a:ea typeface="+mn-ea"/>
                          <a:cs typeface="+mn-cs"/>
                        </a:rPr>
                        <a:t>Other source has also been added to allow these to be recorded, e.g. Quality, Finance etc.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t>e.g. Caring, well-led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2885694"/>
                  </a:ext>
                </a:extLst>
              </a:tr>
              <a:tr h="875901">
                <a:tc>
                  <a:txBody>
                    <a:bodyPr/>
                    <a:lstStyle/>
                    <a:p>
                      <a:r>
                        <a:rPr lang="en-GB" sz="1100" b="1" dirty="0"/>
                        <a:t>Risk Description (Risk Category)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The risk description should be clearly recorded. Each risk description should outline the risk event, the cause(s) and the impact that could result from reasonable worst-case scenario of the risk. A shorter risk title should be provided in addition to the longer more complete risk description. The risk category, e.g. information &amp; cyber security risk, should also be referenced.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e.g. There is a risk that the Group may fail to respond effectively following the total loss / failure of  a key supplier or the supplier is unable to deliver the contracted service, leading to unavoidable / avoidable business disruption, customer service impacts and potential financial loss.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1019145"/>
                  </a:ext>
                </a:extLst>
              </a:tr>
              <a:tr h="206810">
                <a:tc>
                  <a:txBody>
                    <a:bodyPr/>
                    <a:lstStyle/>
                    <a:p>
                      <a:r>
                        <a:rPr lang="en-GB" sz="1100" b="1" dirty="0"/>
                        <a:t>Lead Director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Role that is accountable for the identification, management and response to the risk exposure.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e.g. Chief Operating Officer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385750"/>
                  </a:ext>
                </a:extLst>
              </a:tr>
              <a:tr h="340628">
                <a:tc>
                  <a:txBody>
                    <a:bodyPr/>
                    <a:lstStyle/>
                    <a:p>
                      <a:r>
                        <a:rPr lang="en-GB" sz="1100" b="1" dirty="0"/>
                        <a:t>Risk Score Trend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The direction that the risk score has moved since it was last reviewed. The trend should be shown as improving, deteriorating or remaining unchanged. Ideally trend should show over previous 12 months, where appropriate.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e.g.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0681281"/>
                  </a:ext>
                </a:extLst>
              </a:tr>
              <a:tr h="578977">
                <a:tc>
                  <a:txBody>
                    <a:bodyPr/>
                    <a:lstStyle/>
                    <a:p>
                      <a:r>
                        <a:rPr lang="en-GB" sz="1100" b="1" dirty="0"/>
                        <a:t>Inherent - Residual - Target Risk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A score and RAG-based assessment of each risk exposure, as follows: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mn-lt"/>
                          <a:ea typeface="+mn-ea"/>
                          <a:cs typeface="+mn-cs"/>
                        </a:rPr>
                        <a:t>IRS:</a:t>
                      </a:r>
                      <a:r>
                        <a:rPr lang="en-GB" sz="1100" kern="1200" dirty="0">
                          <a:solidFill>
                            <a:schemeClr val="tx1"/>
                          </a:solidFill>
                          <a:effectLst/>
                          <a:latin typeface="+mn-lt"/>
                          <a:ea typeface="+mn-ea"/>
                          <a:cs typeface="+mn-cs"/>
                        </a:rPr>
                        <a:t> </a:t>
                      </a:r>
                      <a:r>
                        <a:rPr lang="en-GB" sz="1100" dirty="0"/>
                        <a:t>Inherent Risk Score</a:t>
                      </a:r>
                      <a:r>
                        <a:rPr lang="en-GB" sz="1100" b="0" kern="1200" dirty="0">
                          <a:solidFill>
                            <a:schemeClr val="tx1"/>
                          </a:solidFill>
                          <a:effectLst/>
                          <a:latin typeface="+mn-lt"/>
                          <a:ea typeface="+mn-ea"/>
                          <a:cs typeface="+mn-cs"/>
                        </a:rPr>
                        <a:t> / </a:t>
                      </a:r>
                      <a:r>
                        <a:rPr lang="en-GB" sz="1100" b="1" kern="1200" dirty="0">
                          <a:solidFill>
                            <a:schemeClr val="tx1"/>
                          </a:solidFill>
                          <a:effectLst/>
                          <a:latin typeface="+mn-lt"/>
                          <a:ea typeface="+mn-ea"/>
                          <a:cs typeface="+mn-cs"/>
                        </a:rPr>
                        <a:t>RRS:</a:t>
                      </a:r>
                      <a:r>
                        <a:rPr lang="en-GB" sz="1100" kern="1200" dirty="0">
                          <a:solidFill>
                            <a:schemeClr val="tx1"/>
                          </a:solidFill>
                          <a:effectLst/>
                          <a:latin typeface="+mn-lt"/>
                          <a:ea typeface="+mn-ea"/>
                          <a:cs typeface="+mn-cs"/>
                        </a:rPr>
                        <a:t> Residual Risk Score (Current) / </a:t>
                      </a:r>
                      <a:r>
                        <a:rPr lang="en-GB" sz="1100" b="1" kern="1200" dirty="0">
                          <a:solidFill>
                            <a:schemeClr val="tx1"/>
                          </a:solidFill>
                          <a:effectLst/>
                          <a:latin typeface="+mn-lt"/>
                          <a:ea typeface="+mn-ea"/>
                          <a:cs typeface="+mn-cs"/>
                        </a:rPr>
                        <a:t>TRS: </a:t>
                      </a:r>
                      <a:r>
                        <a:rPr lang="en-GB" sz="1100" kern="1200" dirty="0">
                          <a:solidFill>
                            <a:schemeClr val="tx1"/>
                          </a:solidFill>
                          <a:effectLst/>
                          <a:latin typeface="+mn-lt"/>
                          <a:ea typeface="+mn-ea"/>
                          <a:cs typeface="+mn-cs"/>
                        </a:rPr>
                        <a:t>Target Risk Score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The score for each risk should be reviewed at least annually in line with the Trust Board’s review of risk appetite.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e.g.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00862853"/>
                  </a:ext>
                </a:extLst>
              </a:tr>
              <a:tr h="340628">
                <a:tc>
                  <a:txBody>
                    <a:bodyPr/>
                    <a:lstStyle/>
                    <a:p>
                      <a:r>
                        <a:rPr lang="en-GB" sz="1100" b="1" dirty="0"/>
                        <a:t>Consequence impact 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The impact or consequence that could be felt should a risk exposure occur.  See impact types set out in Risk Scoring Matrix (see appendices).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e.g. Patient, reputational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7378043"/>
                  </a:ext>
                </a:extLst>
              </a:tr>
              <a:tr h="340628">
                <a:tc>
                  <a:txBody>
                    <a:bodyPr/>
                    <a:lstStyle/>
                    <a:p>
                      <a:r>
                        <a:rPr lang="en-GB" sz="1100" b="1" dirty="0"/>
                        <a:t>Risk Appetite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The risk appetite for the applicable risk category should be set out. These should align to the provider’s approach to risk appetite, e.g. averse; minimal; cautious; open; and eager.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e.g. Cautious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2368506"/>
                  </a:ext>
                </a:extLst>
              </a:tr>
              <a:tr h="206810">
                <a:tc>
                  <a:txBody>
                    <a:bodyPr/>
                    <a:lstStyle/>
                    <a:p>
                      <a:r>
                        <a:rPr lang="en-GB" sz="1100" b="1" dirty="0"/>
                        <a:t>Last reviewed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The date when the risk exposure was last assessed.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mn-ea"/>
                          <a:cs typeface="+mn-cs"/>
                        </a:rPr>
                        <a:t>e.g. Nov-22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4913595"/>
                  </a:ext>
                </a:extLst>
              </a:tr>
            </a:tbl>
          </a:graphicData>
        </a:graphic>
      </p:graphicFrame>
      <p:sp>
        <p:nvSpPr>
          <p:cNvPr id="50" name="TextBox 49">
            <a:extLst>
              <a:ext uri="{FF2B5EF4-FFF2-40B4-BE49-F238E27FC236}">
                <a16:creationId xmlns:a16="http://schemas.microsoft.com/office/drawing/2014/main" id="{2F18A7DA-898D-4380-A72C-C0D5CEA11C76}"/>
              </a:ext>
            </a:extLst>
          </p:cNvPr>
          <p:cNvSpPr txBox="1"/>
          <p:nvPr/>
        </p:nvSpPr>
        <p:spPr>
          <a:xfrm>
            <a:off x="87678" y="206825"/>
            <a:ext cx="883306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b="1" i="0" u="none" strike="noStrike" kern="1200" cap="none" spc="0" normalizeH="0" baseline="0" noProof="0" dirty="0">
                <a:ln>
                  <a:noFill/>
                </a:ln>
                <a:solidFill>
                  <a:prstClr val="black"/>
                </a:solidFill>
                <a:effectLst/>
                <a:uLnTx/>
                <a:uFillTx/>
                <a:latin typeface="Calibri" panose="020F0502020204030204"/>
                <a:ea typeface="+mn-ea"/>
                <a:cs typeface="+mn-cs"/>
              </a:rPr>
              <a:t>APPENDICES - Corporate Risk Register Dashboard - Guidance</a:t>
            </a:r>
          </a:p>
        </p:txBody>
      </p:sp>
      <p:cxnSp>
        <p:nvCxnSpPr>
          <p:cNvPr id="51" name="Straight Connector 50">
            <a:extLst>
              <a:ext uri="{FF2B5EF4-FFF2-40B4-BE49-F238E27FC236}">
                <a16:creationId xmlns:a16="http://schemas.microsoft.com/office/drawing/2014/main" id="{6DE49712-F6BC-47B6-886A-4E0A5DE1EC1E}"/>
              </a:ext>
            </a:extLst>
          </p:cNvPr>
          <p:cNvCxnSpPr>
            <a:cxnSpLocks/>
          </p:cNvCxnSpPr>
          <p:nvPr/>
        </p:nvCxnSpPr>
        <p:spPr>
          <a:xfrm>
            <a:off x="165100" y="739739"/>
            <a:ext cx="11811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2" name="Picture 7" descr="Image result for NHS Providers Logo. Size: 220 x 106. Source: jobs.theguardian.com">
            <a:extLst>
              <a:ext uri="{FF2B5EF4-FFF2-40B4-BE49-F238E27FC236}">
                <a16:creationId xmlns:a16="http://schemas.microsoft.com/office/drawing/2014/main" id="{E0F50083-66B4-497B-BA16-AFA5C9F644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44467" y="69215"/>
            <a:ext cx="1313171" cy="632710"/>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8">
            <a:extLst>
              <a:ext uri="{FF2B5EF4-FFF2-40B4-BE49-F238E27FC236}">
                <a16:creationId xmlns:a16="http://schemas.microsoft.com/office/drawing/2014/main" id="{1A7F4F13-0EF2-4321-9463-855614F7553C}"/>
              </a:ext>
            </a:extLst>
          </p:cNvPr>
          <p:cNvGrpSpPr/>
          <p:nvPr/>
        </p:nvGrpSpPr>
        <p:grpSpPr>
          <a:xfrm>
            <a:off x="9071578" y="4580137"/>
            <a:ext cx="505772" cy="87284"/>
            <a:chOff x="9100141" y="4269876"/>
            <a:chExt cx="505772" cy="87284"/>
          </a:xfrm>
        </p:grpSpPr>
        <p:sp>
          <p:nvSpPr>
            <p:cNvPr id="39" name="Isosceles Triangle 38">
              <a:extLst>
                <a:ext uri="{FF2B5EF4-FFF2-40B4-BE49-F238E27FC236}">
                  <a16:creationId xmlns:a16="http://schemas.microsoft.com/office/drawing/2014/main" id="{70A72822-EB88-4136-BD6F-5B50DB0117E6}"/>
                </a:ext>
              </a:extLst>
            </p:cNvPr>
            <p:cNvSpPr/>
            <p:nvPr/>
          </p:nvSpPr>
          <p:spPr>
            <a:xfrm>
              <a:off x="9100141" y="4269876"/>
              <a:ext cx="75782" cy="80254"/>
            </a:xfrm>
            <a:prstGeom prst="triangle">
              <a:avLst/>
            </a:prstGeom>
            <a:solidFill>
              <a:srgbClr val="00B050"/>
            </a:solidFill>
            <a:ln>
              <a:solidFill>
                <a:srgbClr val="00B05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0" name="Isosceles Triangle 39">
              <a:extLst>
                <a:ext uri="{FF2B5EF4-FFF2-40B4-BE49-F238E27FC236}">
                  <a16:creationId xmlns:a16="http://schemas.microsoft.com/office/drawing/2014/main" id="{D6997CD0-25C7-4947-954A-3B4B7CA634EB}"/>
                </a:ext>
              </a:extLst>
            </p:cNvPr>
            <p:cNvSpPr/>
            <p:nvPr/>
          </p:nvSpPr>
          <p:spPr>
            <a:xfrm rot="10800000">
              <a:off x="9263182" y="4273421"/>
              <a:ext cx="75782" cy="80254"/>
            </a:xfrm>
            <a:prstGeom prst="triangle">
              <a:avLst/>
            </a:prstGeom>
            <a:solidFill>
              <a:srgbClr val="FF0000"/>
            </a:solidFill>
            <a:ln>
              <a:solidFill>
                <a:srgbClr val="FF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grpSp>
          <p:nvGrpSpPr>
            <p:cNvPr id="43" name="Group 42">
              <a:extLst>
                <a:ext uri="{FF2B5EF4-FFF2-40B4-BE49-F238E27FC236}">
                  <a16:creationId xmlns:a16="http://schemas.microsoft.com/office/drawing/2014/main" id="{7EC9CEEF-846C-478A-B1ED-20E51A842AA6}"/>
                </a:ext>
              </a:extLst>
            </p:cNvPr>
            <p:cNvGrpSpPr/>
            <p:nvPr/>
          </p:nvGrpSpPr>
          <p:grpSpPr>
            <a:xfrm>
              <a:off x="9405158" y="4278195"/>
              <a:ext cx="200755" cy="78965"/>
              <a:chOff x="-1754422" y="1394221"/>
              <a:chExt cx="200755" cy="78965"/>
            </a:xfrm>
          </p:grpSpPr>
          <p:sp>
            <p:nvSpPr>
              <p:cNvPr id="44" name="Isosceles Triangle 43">
                <a:extLst>
                  <a:ext uri="{FF2B5EF4-FFF2-40B4-BE49-F238E27FC236}">
                    <a16:creationId xmlns:a16="http://schemas.microsoft.com/office/drawing/2014/main" id="{0BA7074E-F8E0-413B-B744-3A716D064A7F}"/>
                  </a:ext>
                </a:extLst>
              </p:cNvPr>
              <p:cNvSpPr/>
              <p:nvPr/>
            </p:nvSpPr>
            <p:spPr>
              <a:xfrm rot="16200000">
                <a:off x="-1752186" y="1391985"/>
                <a:ext cx="75782" cy="80254"/>
              </a:xfrm>
              <a:prstGeom prst="triangle">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46" name="Isosceles Triangle 45">
                <a:extLst>
                  <a:ext uri="{FF2B5EF4-FFF2-40B4-BE49-F238E27FC236}">
                    <a16:creationId xmlns:a16="http://schemas.microsoft.com/office/drawing/2014/main" id="{7062F97B-150F-4796-B1CD-621AD4F26BD8}"/>
                  </a:ext>
                </a:extLst>
              </p:cNvPr>
              <p:cNvSpPr/>
              <p:nvPr/>
            </p:nvSpPr>
            <p:spPr>
              <a:xfrm rot="5400000">
                <a:off x="-1631685" y="1395168"/>
                <a:ext cx="75782" cy="80254"/>
              </a:xfrm>
              <a:prstGeom prst="triangle">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grpSp>
      </p:grpSp>
      <p:sp>
        <p:nvSpPr>
          <p:cNvPr id="47" name="Slide Number Placeholder 3">
            <a:extLst>
              <a:ext uri="{FF2B5EF4-FFF2-40B4-BE49-F238E27FC236}">
                <a16:creationId xmlns:a16="http://schemas.microsoft.com/office/drawing/2014/main" id="{7E2430D9-F1FA-4717-944A-513AAEA4320D}"/>
              </a:ext>
            </a:extLst>
          </p:cNvPr>
          <p:cNvSpPr txBox="1">
            <a:spLocks/>
          </p:cNvSpPr>
          <p:nvPr/>
        </p:nvSpPr>
        <p:spPr>
          <a:xfrm>
            <a:off x="10970001" y="6587834"/>
            <a:ext cx="1081706" cy="196847"/>
          </a:xfrm>
          <a:prstGeom prst="rect">
            <a:avLst/>
          </a:prstGeom>
        </p:spPr>
        <p:txBody>
          <a:bodyPr vert="horz" lIns="0" tIns="0" rIns="0" bIns="0" rtlCol="0" anchor="ctr"/>
          <a:lstStyle>
            <a:defPPr>
              <a:defRPr lang="en-US"/>
            </a:defPPr>
            <a:lvl1pPr marL="0" algn="r" defTabSz="914400" rtl="0" eaLnBrk="1" latinLnBrk="0" hangingPunct="1">
              <a:defRPr sz="8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DB42E12-A786-4CC2-B533-7A1658A15C83}" type="slidenum">
              <a:rPr lang="en-GB" smtClean="0">
                <a:solidFill>
                  <a:srgbClr val="2C273D"/>
                </a:solidFill>
                <a:latin typeface="Arial"/>
              </a:rPr>
              <a:pPr/>
              <a:t>4</a:t>
            </a:fld>
            <a:endParaRPr lang="en-GB" dirty="0">
              <a:solidFill>
                <a:srgbClr val="2C273D"/>
              </a:solidFill>
              <a:latin typeface="Arial"/>
            </a:endParaRPr>
          </a:p>
        </p:txBody>
      </p:sp>
      <p:graphicFrame>
        <p:nvGraphicFramePr>
          <p:cNvPr id="48" name="Table 47">
            <a:extLst>
              <a:ext uri="{FF2B5EF4-FFF2-40B4-BE49-F238E27FC236}">
                <a16:creationId xmlns:a16="http://schemas.microsoft.com/office/drawing/2014/main" id="{2F1E191A-92EC-43CA-921D-E881794A3B5A}"/>
              </a:ext>
            </a:extLst>
          </p:cNvPr>
          <p:cNvGraphicFramePr>
            <a:graphicFrameLocks noGrp="1"/>
          </p:cNvGraphicFramePr>
          <p:nvPr>
            <p:extLst>
              <p:ext uri="{D42A27DB-BD31-4B8C-83A1-F6EECF244321}">
                <p14:modId xmlns:p14="http://schemas.microsoft.com/office/powerpoint/2010/main" val="610394153"/>
              </p:ext>
            </p:extLst>
          </p:nvPr>
        </p:nvGraphicFramePr>
        <p:xfrm>
          <a:off x="10140087" y="4985782"/>
          <a:ext cx="1008760" cy="426720"/>
        </p:xfrm>
        <a:graphic>
          <a:graphicData uri="http://schemas.openxmlformats.org/drawingml/2006/table">
            <a:tbl>
              <a:tblPr firstRow="1" bandRow="1">
                <a:tableStyleId>{5940675A-B579-460E-94D1-54222C63F5DA}</a:tableStyleId>
              </a:tblPr>
              <a:tblGrid>
                <a:gridCol w="313816">
                  <a:extLst>
                    <a:ext uri="{9D8B030D-6E8A-4147-A177-3AD203B41FA5}">
                      <a16:colId xmlns:a16="http://schemas.microsoft.com/office/drawing/2014/main" val="1521639956"/>
                    </a:ext>
                  </a:extLst>
                </a:gridCol>
                <a:gridCol w="356616">
                  <a:extLst>
                    <a:ext uri="{9D8B030D-6E8A-4147-A177-3AD203B41FA5}">
                      <a16:colId xmlns:a16="http://schemas.microsoft.com/office/drawing/2014/main" val="3135786755"/>
                    </a:ext>
                  </a:extLst>
                </a:gridCol>
                <a:gridCol w="338328">
                  <a:extLst>
                    <a:ext uri="{9D8B030D-6E8A-4147-A177-3AD203B41FA5}">
                      <a16:colId xmlns:a16="http://schemas.microsoft.com/office/drawing/2014/main" val="3881251515"/>
                    </a:ext>
                  </a:extLst>
                </a:gridCol>
              </a:tblGrid>
              <a:tr h="122702">
                <a:tc>
                  <a:txBody>
                    <a:bodyPr/>
                    <a:lstStyle/>
                    <a:p>
                      <a:r>
                        <a:rPr lang="en-GB" sz="800" dirty="0"/>
                        <a:t>IRS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RRS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800" dirty="0"/>
                        <a:t>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8493534"/>
                  </a:ext>
                </a:extLst>
              </a:tr>
              <a:tr h="122702">
                <a:tc>
                  <a:txBody>
                    <a:bodyPr/>
                    <a:lstStyle/>
                    <a:p>
                      <a:pPr algn="ctr"/>
                      <a:r>
                        <a:rPr lang="en-GB" sz="800" dirty="0">
                          <a:solidFill>
                            <a:schemeClr val="bg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4C3B"/>
                    </a:solidFill>
                  </a:tcPr>
                </a:tc>
                <a:tc>
                  <a:txBody>
                    <a:bodyPr/>
                    <a:lstStyle/>
                    <a:p>
                      <a:pPr algn="ctr"/>
                      <a:r>
                        <a:rPr lang="en-GB" sz="800" dirty="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en-GB" sz="800"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77920837"/>
                  </a:ext>
                </a:extLst>
              </a:tr>
            </a:tbl>
          </a:graphicData>
        </a:graphic>
      </p:graphicFrame>
      <p:sp>
        <p:nvSpPr>
          <p:cNvPr id="49" name="TextBox 48">
            <a:extLst>
              <a:ext uri="{FF2B5EF4-FFF2-40B4-BE49-F238E27FC236}">
                <a16:creationId xmlns:a16="http://schemas.microsoft.com/office/drawing/2014/main" id="{5BE501BD-2E8D-4E06-83E0-FAFE05BE5008}"/>
              </a:ext>
            </a:extLst>
          </p:cNvPr>
          <p:cNvSpPr txBox="1"/>
          <p:nvPr/>
        </p:nvSpPr>
        <p:spPr>
          <a:xfrm>
            <a:off x="8937905" y="5029865"/>
            <a:ext cx="1278889" cy="338554"/>
          </a:xfrm>
          <a:prstGeom prst="rect">
            <a:avLst/>
          </a:prstGeom>
          <a:noFill/>
        </p:spPr>
        <p:txBody>
          <a:bodyPr wrap="square" rtlCol="0">
            <a:spAutoFit/>
          </a:bodyPr>
          <a:lstStyle/>
          <a:p>
            <a:pPr algn="ctr"/>
            <a:r>
              <a:rPr lang="en-GB" sz="800" dirty="0"/>
              <a:t>TRS Date last agreed:</a:t>
            </a:r>
          </a:p>
          <a:p>
            <a:pPr algn="ctr"/>
            <a:r>
              <a:rPr lang="en-GB" sz="800" dirty="0"/>
              <a:t>Month-Year: Nov-22 </a:t>
            </a:r>
          </a:p>
        </p:txBody>
      </p:sp>
    </p:spTree>
    <p:extLst>
      <p:ext uri="{BB962C8B-B14F-4D97-AF65-F5344CB8AC3E}">
        <p14:creationId xmlns:p14="http://schemas.microsoft.com/office/powerpoint/2010/main" val="3638456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Box 49">
            <a:extLst>
              <a:ext uri="{FF2B5EF4-FFF2-40B4-BE49-F238E27FC236}">
                <a16:creationId xmlns:a16="http://schemas.microsoft.com/office/drawing/2014/main" id="{2F18A7DA-898D-4380-A72C-C0D5CEA11C76}"/>
              </a:ext>
            </a:extLst>
          </p:cNvPr>
          <p:cNvSpPr txBox="1"/>
          <p:nvPr/>
        </p:nvSpPr>
        <p:spPr>
          <a:xfrm>
            <a:off x="87677" y="206825"/>
            <a:ext cx="80036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b="1" i="0" u="none" strike="noStrike" kern="1200" cap="none" spc="0" normalizeH="0" baseline="0" noProof="0" dirty="0">
                <a:ln>
                  <a:noFill/>
                </a:ln>
                <a:solidFill>
                  <a:prstClr val="black"/>
                </a:solidFill>
                <a:effectLst/>
                <a:uLnTx/>
                <a:uFillTx/>
                <a:latin typeface="Calibri" panose="020F0502020204030204"/>
                <a:ea typeface="+mn-ea"/>
                <a:cs typeface="+mn-cs"/>
              </a:rPr>
              <a:t>APPENDICES - Risk Scoring Matrix</a:t>
            </a:r>
          </a:p>
        </p:txBody>
      </p:sp>
      <p:cxnSp>
        <p:nvCxnSpPr>
          <p:cNvPr id="51" name="Straight Connector 50">
            <a:extLst>
              <a:ext uri="{FF2B5EF4-FFF2-40B4-BE49-F238E27FC236}">
                <a16:creationId xmlns:a16="http://schemas.microsoft.com/office/drawing/2014/main" id="{6DE49712-F6BC-47B6-886A-4E0A5DE1EC1E}"/>
              </a:ext>
            </a:extLst>
          </p:cNvPr>
          <p:cNvCxnSpPr>
            <a:cxnSpLocks/>
          </p:cNvCxnSpPr>
          <p:nvPr/>
        </p:nvCxnSpPr>
        <p:spPr>
          <a:xfrm>
            <a:off x="165100" y="739739"/>
            <a:ext cx="11811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2" name="Picture 7" descr="Image result for NHS Providers Logo. Size: 220 x 106. Source: jobs.theguardian.com">
            <a:extLst>
              <a:ext uri="{FF2B5EF4-FFF2-40B4-BE49-F238E27FC236}">
                <a16:creationId xmlns:a16="http://schemas.microsoft.com/office/drawing/2014/main" id="{E0F50083-66B4-497B-BA16-AFA5C9F644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44467" y="69215"/>
            <a:ext cx="1313171" cy="63271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a:extLst>
              <a:ext uri="{FF2B5EF4-FFF2-40B4-BE49-F238E27FC236}">
                <a16:creationId xmlns:a16="http://schemas.microsoft.com/office/drawing/2014/main" id="{1FA10C72-DEAE-4BE8-96C3-4C005D87F517}"/>
              </a:ext>
            </a:extLst>
          </p:cNvPr>
          <p:cNvGraphicFramePr>
            <a:graphicFrameLocks noGrp="1"/>
          </p:cNvGraphicFramePr>
          <p:nvPr>
            <p:extLst>
              <p:ext uri="{D42A27DB-BD31-4B8C-83A1-F6EECF244321}">
                <p14:modId xmlns:p14="http://schemas.microsoft.com/office/powerpoint/2010/main" val="1716399834"/>
              </p:ext>
            </p:extLst>
          </p:nvPr>
        </p:nvGraphicFramePr>
        <p:xfrm>
          <a:off x="1570118" y="1071483"/>
          <a:ext cx="10168230" cy="4236360"/>
        </p:xfrm>
        <a:graphic>
          <a:graphicData uri="http://schemas.openxmlformats.org/drawingml/2006/table">
            <a:tbl>
              <a:tblPr firstRow="1" firstCol="1" bandRow="1"/>
              <a:tblGrid>
                <a:gridCol w="2026233">
                  <a:extLst>
                    <a:ext uri="{9D8B030D-6E8A-4147-A177-3AD203B41FA5}">
                      <a16:colId xmlns:a16="http://schemas.microsoft.com/office/drawing/2014/main" val="20000"/>
                    </a:ext>
                  </a:extLst>
                </a:gridCol>
                <a:gridCol w="2038588">
                  <a:extLst>
                    <a:ext uri="{9D8B030D-6E8A-4147-A177-3AD203B41FA5}">
                      <a16:colId xmlns:a16="http://schemas.microsoft.com/office/drawing/2014/main" val="20001"/>
                    </a:ext>
                  </a:extLst>
                </a:gridCol>
                <a:gridCol w="2026233">
                  <a:extLst>
                    <a:ext uri="{9D8B030D-6E8A-4147-A177-3AD203B41FA5}">
                      <a16:colId xmlns:a16="http://schemas.microsoft.com/office/drawing/2014/main" val="20002"/>
                    </a:ext>
                  </a:extLst>
                </a:gridCol>
                <a:gridCol w="2038588">
                  <a:extLst>
                    <a:ext uri="{9D8B030D-6E8A-4147-A177-3AD203B41FA5}">
                      <a16:colId xmlns:a16="http://schemas.microsoft.com/office/drawing/2014/main" val="20003"/>
                    </a:ext>
                  </a:extLst>
                </a:gridCol>
                <a:gridCol w="2038588">
                  <a:extLst>
                    <a:ext uri="{9D8B030D-6E8A-4147-A177-3AD203B41FA5}">
                      <a16:colId xmlns:a16="http://schemas.microsoft.com/office/drawing/2014/main" val="20004"/>
                    </a:ext>
                  </a:extLst>
                </a:gridCol>
              </a:tblGrid>
              <a:tr h="159815">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5000"/>
                        </a:lnSpc>
                        <a:spcAft>
                          <a:spcPts val="0"/>
                        </a:spcAft>
                      </a:pPr>
                      <a:r>
                        <a:rPr lang="en-GB" sz="900" b="1" dirty="0">
                          <a:solidFill>
                            <a:schemeClr val="bg1"/>
                          </a:solidFill>
                          <a:effectLst/>
                          <a:latin typeface="+mn-lt"/>
                          <a:ea typeface="Calibri"/>
                          <a:cs typeface="Times New Roman"/>
                        </a:rPr>
                        <a:t>Patient</a:t>
                      </a:r>
                    </a:p>
                  </a:txBody>
                  <a:tcPr marL="68007" marR="680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5000"/>
                        </a:lnSpc>
                        <a:spcAft>
                          <a:spcPts val="0"/>
                        </a:spcAft>
                      </a:pPr>
                      <a:r>
                        <a:rPr lang="en-GB" sz="900" b="1" dirty="0">
                          <a:solidFill>
                            <a:schemeClr val="bg1"/>
                          </a:solidFill>
                          <a:effectLst/>
                          <a:latin typeface="+mn-lt"/>
                          <a:ea typeface="Calibri"/>
                          <a:cs typeface="Times New Roman"/>
                        </a:rPr>
                        <a:t>Reputational</a:t>
                      </a:r>
                    </a:p>
                  </a:txBody>
                  <a:tcPr marL="68007" marR="680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5000"/>
                        </a:lnSpc>
                        <a:spcAft>
                          <a:spcPts val="0"/>
                        </a:spcAft>
                      </a:pPr>
                      <a:r>
                        <a:rPr lang="en-GB" sz="900" b="1" dirty="0">
                          <a:solidFill>
                            <a:schemeClr val="bg1"/>
                          </a:solidFill>
                          <a:effectLst/>
                          <a:latin typeface="+mn-lt"/>
                          <a:ea typeface="Calibri"/>
                          <a:cs typeface="Times New Roman"/>
                        </a:rPr>
                        <a:t>Financial</a:t>
                      </a:r>
                    </a:p>
                  </a:txBody>
                  <a:tcPr marL="68007" marR="680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5000"/>
                        </a:lnSpc>
                        <a:spcAft>
                          <a:spcPts val="0"/>
                        </a:spcAft>
                      </a:pPr>
                      <a:r>
                        <a:rPr lang="en-GB" sz="900" b="1" dirty="0">
                          <a:solidFill>
                            <a:schemeClr val="bg1"/>
                          </a:solidFill>
                          <a:effectLst/>
                          <a:latin typeface="+mn-lt"/>
                          <a:ea typeface="Calibri"/>
                          <a:cs typeface="Times New Roman"/>
                        </a:rPr>
                        <a:t>Workforce</a:t>
                      </a:r>
                    </a:p>
                  </a:txBody>
                  <a:tcPr marL="68007" marR="680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5000"/>
                        </a:lnSpc>
                        <a:spcAft>
                          <a:spcPts val="0"/>
                        </a:spcAft>
                      </a:pPr>
                      <a:r>
                        <a:rPr lang="en-GB" sz="900" b="1" dirty="0">
                          <a:solidFill>
                            <a:schemeClr val="bg1"/>
                          </a:solidFill>
                          <a:effectLst/>
                          <a:latin typeface="+mn-lt"/>
                          <a:ea typeface="Calibri"/>
                          <a:cs typeface="Times New Roman"/>
                        </a:rPr>
                        <a:t>Legal / Regulatory</a:t>
                      </a:r>
                    </a:p>
                  </a:txBody>
                  <a:tcPr marL="68007" marR="680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10000"/>
                  </a:ext>
                </a:extLst>
              </a:tr>
              <a:tr h="796294">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Prolonged failure or severe disruption</a:t>
                      </a:r>
                      <a:r>
                        <a:rPr lang="en-GB" sz="800" kern="1200" dirty="0">
                          <a:effectLst/>
                          <a:latin typeface="+mn-lt"/>
                          <a:ea typeface="Calibri"/>
                          <a:cs typeface="Arial"/>
                        </a:rPr>
                        <a:t> of </a:t>
                      </a:r>
                      <a:r>
                        <a:rPr lang="en-GB" sz="800" b="1" kern="1200" dirty="0">
                          <a:effectLst/>
                          <a:latin typeface="+mn-lt"/>
                          <a:ea typeface="Calibri"/>
                          <a:cs typeface="Arial"/>
                        </a:rPr>
                        <a:t>multiple</a:t>
                      </a:r>
                      <a:r>
                        <a:rPr lang="en-GB" sz="800" kern="1200" dirty="0">
                          <a:effectLst/>
                          <a:latin typeface="+mn-lt"/>
                          <a:ea typeface="Calibri"/>
                          <a:cs typeface="Arial"/>
                        </a:rPr>
                        <a:t> services </a:t>
                      </a:r>
                      <a:endParaRPr lang="en-GB" sz="800" dirty="0">
                        <a:effectLst/>
                        <a:latin typeface="+mn-lt"/>
                        <a:ea typeface="Calibri"/>
                        <a:cs typeface="Times New Roman"/>
                      </a:endParaRPr>
                    </a:p>
                    <a:p>
                      <a:pPr algn="ctr">
                        <a:lnSpc>
                          <a:spcPct val="110000"/>
                        </a:lnSpc>
                        <a:spcBef>
                          <a:spcPts val="100"/>
                        </a:spcBef>
                        <a:spcAft>
                          <a:spcPts val="100"/>
                        </a:spcAft>
                      </a:pPr>
                      <a:r>
                        <a:rPr lang="en-GB" sz="800" b="0" kern="1200" dirty="0">
                          <a:effectLst/>
                          <a:latin typeface="+mn-lt"/>
                          <a:ea typeface="Calibri"/>
                          <a:cs typeface="Arial"/>
                        </a:rPr>
                        <a:t>Multiple</a:t>
                      </a:r>
                      <a:r>
                        <a:rPr lang="en-GB" sz="800" b="0" kern="1200" baseline="0" dirty="0">
                          <a:effectLst/>
                          <a:latin typeface="+mn-lt"/>
                          <a:ea typeface="Calibri"/>
                          <a:cs typeface="Arial"/>
                        </a:rPr>
                        <a:t> deaths caused by an event</a:t>
                      </a:r>
                      <a:r>
                        <a:rPr lang="en-GB" sz="800" b="1" kern="1200" baseline="0" dirty="0">
                          <a:effectLst/>
                          <a:latin typeface="+mn-lt"/>
                          <a:ea typeface="Calibri"/>
                          <a:cs typeface="Arial"/>
                        </a:rPr>
                        <a:t>; major impact </a:t>
                      </a:r>
                      <a:r>
                        <a:rPr lang="en-GB" sz="800" b="0" kern="1200" baseline="0" dirty="0">
                          <a:effectLst/>
                          <a:latin typeface="+mn-lt"/>
                          <a:ea typeface="Calibri"/>
                          <a:cs typeface="Arial"/>
                        </a:rPr>
                        <a:t>on patient experience</a:t>
                      </a:r>
                      <a:endParaRPr lang="en-GB" sz="800" b="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Widespread permanent loss of patient trust and public confidence </a:t>
                      </a:r>
                      <a:r>
                        <a:rPr lang="en-GB" sz="800" kern="1200" dirty="0">
                          <a:effectLst/>
                          <a:latin typeface="+mn-lt"/>
                          <a:ea typeface="Calibri"/>
                          <a:cs typeface="Arial"/>
                        </a:rPr>
                        <a:t>threatening the Trust’s independence / sustainability</a:t>
                      </a:r>
                    </a:p>
                    <a:p>
                      <a:pPr algn="ctr">
                        <a:lnSpc>
                          <a:spcPct val="110000"/>
                        </a:lnSpc>
                        <a:spcBef>
                          <a:spcPts val="100"/>
                        </a:spcBef>
                        <a:spcAft>
                          <a:spcPts val="100"/>
                        </a:spcAft>
                      </a:pPr>
                      <a:r>
                        <a:rPr lang="en-GB" sz="800" kern="1200" dirty="0">
                          <a:effectLst/>
                          <a:latin typeface="+mn-lt"/>
                          <a:ea typeface="Calibri"/>
                          <a:cs typeface="Arial"/>
                        </a:rPr>
                        <a:t>Hospital closure</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&gt;£5m</a:t>
                      </a:r>
                      <a:r>
                        <a:rPr lang="en-GB" sz="800" kern="1200" dirty="0">
                          <a:effectLst/>
                          <a:latin typeface="+mn-lt"/>
                          <a:ea typeface="Calibri"/>
                          <a:cs typeface="Arial"/>
                        </a:rPr>
                        <a:t> directly attributable loss / unplanned cost / reduction in change related benefits</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kern="1200" dirty="0">
                          <a:effectLst/>
                          <a:latin typeface="+mn-lt"/>
                          <a:ea typeface="Calibri"/>
                          <a:cs typeface="Arial"/>
                        </a:rPr>
                        <a:t>Workforce experience / engagement is </a:t>
                      </a:r>
                      <a:r>
                        <a:rPr lang="en-GB" sz="800" b="1" kern="1200" dirty="0">
                          <a:effectLst/>
                          <a:latin typeface="+mn-lt"/>
                          <a:ea typeface="Calibri"/>
                          <a:cs typeface="Arial"/>
                        </a:rPr>
                        <a:t>fundamentally undermined</a:t>
                      </a:r>
                      <a:r>
                        <a:rPr lang="en-GB" sz="800" kern="1200" dirty="0">
                          <a:effectLst/>
                          <a:latin typeface="+mn-lt"/>
                          <a:ea typeface="Calibri"/>
                          <a:cs typeface="Arial"/>
                        </a:rPr>
                        <a:t> and the Trust’s reputation as an employer damaged</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kern="1200" dirty="0">
                          <a:effectLst/>
                          <a:latin typeface="+mn-lt"/>
                          <a:ea typeface="Times New Roman"/>
                          <a:cs typeface="Arial"/>
                        </a:rPr>
                        <a:t>Breach of regulation </a:t>
                      </a:r>
                    </a:p>
                    <a:p>
                      <a:pPr algn="ctr">
                        <a:lnSpc>
                          <a:spcPct val="110000"/>
                        </a:lnSpc>
                        <a:spcBef>
                          <a:spcPts val="100"/>
                        </a:spcBef>
                        <a:spcAft>
                          <a:spcPts val="100"/>
                        </a:spcAft>
                      </a:pPr>
                      <a:r>
                        <a:rPr lang="en-GB" sz="800" kern="1200" dirty="0">
                          <a:effectLst/>
                          <a:latin typeface="+mn-lt"/>
                          <a:ea typeface="Calibri"/>
                          <a:cs typeface="Arial"/>
                        </a:rPr>
                        <a:t>Trust put into Special Administration</a:t>
                      </a:r>
                      <a:r>
                        <a:rPr lang="en-GB" sz="800" kern="1200" baseline="0" dirty="0">
                          <a:effectLst/>
                          <a:latin typeface="+mn-lt"/>
                          <a:ea typeface="Calibri"/>
                          <a:cs typeface="Arial"/>
                        </a:rPr>
                        <a:t> / Suspension of CQC registration</a:t>
                      </a:r>
                      <a:endParaRPr lang="en-GB" sz="800" dirty="0">
                        <a:effectLst/>
                        <a:latin typeface="+mn-lt"/>
                        <a:ea typeface="Calibri"/>
                        <a:cs typeface="Times New Roman"/>
                      </a:endParaRPr>
                    </a:p>
                    <a:p>
                      <a:pPr algn="ctr">
                        <a:lnSpc>
                          <a:spcPct val="110000"/>
                        </a:lnSpc>
                        <a:spcBef>
                          <a:spcPts val="100"/>
                        </a:spcBef>
                        <a:spcAft>
                          <a:spcPts val="600"/>
                        </a:spcAft>
                      </a:pPr>
                      <a:r>
                        <a:rPr lang="en-GB" sz="800" kern="1200" dirty="0">
                          <a:effectLst/>
                          <a:latin typeface="+mn-lt"/>
                          <a:ea typeface="Times New Roman"/>
                          <a:cs typeface="Arial"/>
                        </a:rPr>
                        <a:t>Civil/Criminal </a:t>
                      </a:r>
                      <a:r>
                        <a:rPr lang="en-GB" sz="800" b="1" kern="1200" dirty="0">
                          <a:effectLst/>
                          <a:latin typeface="+mn-lt"/>
                          <a:ea typeface="Times New Roman"/>
                          <a:cs typeface="Arial"/>
                        </a:rPr>
                        <a:t>Liability &gt; £10m</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79400">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Prolonged failure or severe disruption</a:t>
                      </a:r>
                      <a:r>
                        <a:rPr lang="en-GB" sz="800" kern="1200" dirty="0">
                          <a:effectLst/>
                          <a:latin typeface="+mn-lt"/>
                          <a:ea typeface="Calibri"/>
                          <a:cs typeface="Arial"/>
                        </a:rPr>
                        <a:t> of a </a:t>
                      </a:r>
                      <a:r>
                        <a:rPr lang="en-GB" sz="800" b="1" kern="1200" dirty="0">
                          <a:effectLst/>
                          <a:latin typeface="+mn-lt"/>
                          <a:ea typeface="Calibri"/>
                          <a:cs typeface="Arial"/>
                        </a:rPr>
                        <a:t>single </a:t>
                      </a:r>
                      <a:r>
                        <a:rPr lang="en-GB" sz="800" b="0" kern="1200" dirty="0">
                          <a:effectLst/>
                          <a:latin typeface="+mn-lt"/>
                          <a:ea typeface="Calibri"/>
                          <a:cs typeface="Arial"/>
                        </a:rPr>
                        <a:t>patient</a:t>
                      </a:r>
                      <a:r>
                        <a:rPr lang="en-GB" sz="800" b="0" kern="1200" baseline="0" dirty="0">
                          <a:effectLst/>
                          <a:latin typeface="+mn-lt"/>
                          <a:ea typeface="Calibri"/>
                          <a:cs typeface="Arial"/>
                        </a:rPr>
                        <a:t> </a:t>
                      </a:r>
                      <a:r>
                        <a:rPr lang="en-GB" sz="800" kern="1200" dirty="0">
                          <a:effectLst/>
                          <a:latin typeface="+mn-lt"/>
                          <a:ea typeface="Calibri"/>
                          <a:cs typeface="Arial"/>
                        </a:rPr>
                        <a:t>service</a:t>
                      </a:r>
                      <a:endParaRPr lang="en-GB" sz="800" dirty="0">
                        <a:effectLst/>
                        <a:latin typeface="+mn-lt"/>
                        <a:ea typeface="Calibri"/>
                        <a:cs typeface="Times New Roman"/>
                      </a:endParaRPr>
                    </a:p>
                    <a:p>
                      <a:pPr algn="ctr">
                        <a:lnSpc>
                          <a:spcPct val="110000"/>
                        </a:lnSpc>
                        <a:spcBef>
                          <a:spcPts val="100"/>
                        </a:spcBef>
                        <a:spcAft>
                          <a:spcPts val="100"/>
                        </a:spcAft>
                      </a:pPr>
                      <a:r>
                        <a:rPr lang="en-GB" sz="800" b="0" kern="1200" dirty="0">
                          <a:effectLst/>
                          <a:latin typeface="+mn-lt"/>
                          <a:ea typeface="Calibri"/>
                          <a:cs typeface="Arial"/>
                        </a:rPr>
                        <a:t>Severe</a:t>
                      </a:r>
                      <a:r>
                        <a:rPr lang="en-GB" sz="800" b="0" kern="1200" baseline="0" dirty="0">
                          <a:effectLst/>
                          <a:latin typeface="+mn-lt"/>
                          <a:ea typeface="Calibri"/>
                          <a:cs typeface="Arial"/>
                        </a:rPr>
                        <a:t> permanent harm or death caused by an event</a:t>
                      </a:r>
                      <a:r>
                        <a:rPr lang="en-GB" sz="800" b="1" kern="1200" dirty="0">
                          <a:effectLst/>
                          <a:latin typeface="+mn-lt"/>
                          <a:ea typeface="Calibri"/>
                          <a:cs typeface="Arial"/>
                        </a:rPr>
                        <a:t> </a:t>
                      </a:r>
                      <a:endParaRPr lang="en-GB" sz="800" dirty="0">
                        <a:effectLst/>
                        <a:latin typeface="+mn-lt"/>
                        <a:ea typeface="Calibri"/>
                        <a:cs typeface="Times New Roman"/>
                      </a:endParaRPr>
                    </a:p>
                    <a:p>
                      <a:pPr algn="ctr">
                        <a:lnSpc>
                          <a:spcPct val="110000"/>
                        </a:lnSpc>
                        <a:spcBef>
                          <a:spcPts val="100"/>
                        </a:spcBef>
                        <a:spcAft>
                          <a:spcPts val="100"/>
                        </a:spcAft>
                      </a:pPr>
                      <a:r>
                        <a:rPr lang="en-GB" sz="800" b="1" kern="1200" dirty="0">
                          <a:solidFill>
                            <a:schemeClr val="tx1"/>
                          </a:solidFill>
                          <a:effectLst/>
                          <a:latin typeface="+mn-lt"/>
                          <a:ea typeface="Calibri"/>
                          <a:cs typeface="Arial"/>
                        </a:rPr>
                        <a:t>Significant impact </a:t>
                      </a:r>
                      <a:r>
                        <a:rPr lang="en-GB" sz="800" b="0" kern="1200" dirty="0">
                          <a:solidFill>
                            <a:schemeClr val="tx1"/>
                          </a:solidFill>
                          <a:effectLst/>
                          <a:latin typeface="+mn-lt"/>
                          <a:ea typeface="Calibri"/>
                          <a:cs typeface="Arial"/>
                        </a:rPr>
                        <a:t>on patient experience</a:t>
                      </a:r>
                      <a:r>
                        <a:rPr lang="en-GB" sz="800" dirty="0">
                          <a:effectLst/>
                          <a:latin typeface="+mn-lt"/>
                          <a:ea typeface="Calibri"/>
                          <a:cs typeface="Times New Roman"/>
                        </a:rPr>
                        <a:t> </a:t>
                      </a: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Prolonged</a:t>
                      </a:r>
                      <a:r>
                        <a:rPr lang="en-GB" sz="800" kern="1200" dirty="0">
                          <a:effectLst/>
                          <a:latin typeface="+mn-lt"/>
                          <a:ea typeface="Calibri"/>
                          <a:cs typeface="Arial"/>
                        </a:rPr>
                        <a:t> adverse social / local / national media coverage with </a:t>
                      </a:r>
                      <a:r>
                        <a:rPr lang="en-GB" sz="800" b="1" kern="1200" dirty="0">
                          <a:effectLst/>
                          <a:latin typeface="+mn-lt"/>
                          <a:ea typeface="Calibri"/>
                          <a:cs typeface="Arial"/>
                        </a:rPr>
                        <a:t>serious impact </a:t>
                      </a:r>
                      <a:r>
                        <a:rPr lang="en-GB" sz="800" kern="1200" dirty="0">
                          <a:effectLst/>
                          <a:latin typeface="+mn-lt"/>
                          <a:ea typeface="Calibri"/>
                          <a:cs typeface="Arial"/>
                        </a:rPr>
                        <a:t>on patient</a:t>
                      </a:r>
                      <a:r>
                        <a:rPr lang="en-GB" sz="800" kern="1200" baseline="0" dirty="0">
                          <a:effectLst/>
                          <a:latin typeface="+mn-lt"/>
                          <a:ea typeface="Calibri"/>
                          <a:cs typeface="Arial"/>
                        </a:rPr>
                        <a:t> trust and public confidence</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£1m - £5m</a:t>
                      </a:r>
                      <a:r>
                        <a:rPr lang="en-GB" sz="800" kern="1200" dirty="0">
                          <a:effectLst/>
                          <a:latin typeface="+mn-lt"/>
                          <a:ea typeface="Calibri"/>
                          <a:cs typeface="Arial"/>
                        </a:rPr>
                        <a:t> directly attributable loss / unplanned cost / reduction in change related benefits</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Widespread material impact</a:t>
                      </a:r>
                      <a:r>
                        <a:rPr lang="en-GB" sz="800" kern="1200" dirty="0">
                          <a:effectLst/>
                          <a:latin typeface="+mn-lt"/>
                          <a:ea typeface="Calibri"/>
                          <a:cs typeface="Arial"/>
                        </a:rPr>
                        <a:t> on workforce experience / engagement</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kern="1200" dirty="0">
                          <a:effectLst/>
                          <a:latin typeface="+mn-lt"/>
                          <a:ea typeface="Calibri"/>
                          <a:cs typeface="Arial"/>
                        </a:rPr>
                        <a:t>Breach of regulation likely to result in enforcement action</a:t>
                      </a:r>
                      <a:endParaRPr lang="en-GB" sz="800" dirty="0">
                        <a:effectLst/>
                        <a:latin typeface="+mn-lt"/>
                        <a:ea typeface="Calibri"/>
                        <a:cs typeface="Times New Roman"/>
                      </a:endParaRPr>
                    </a:p>
                    <a:p>
                      <a:pPr algn="ctr">
                        <a:lnSpc>
                          <a:spcPct val="110000"/>
                        </a:lnSpc>
                        <a:spcBef>
                          <a:spcPts val="100"/>
                        </a:spcBef>
                        <a:spcAft>
                          <a:spcPts val="100"/>
                        </a:spcAft>
                      </a:pPr>
                      <a:r>
                        <a:rPr lang="en-GB" sz="800" kern="1200" dirty="0">
                          <a:effectLst/>
                          <a:latin typeface="+mn-lt"/>
                          <a:ea typeface="Times New Roman"/>
                          <a:cs typeface="Arial"/>
                        </a:rPr>
                        <a:t>Civil/Criminal </a:t>
                      </a:r>
                      <a:r>
                        <a:rPr lang="en-GB" sz="800" b="1" kern="1200" dirty="0">
                          <a:effectLst/>
                          <a:latin typeface="+mn-lt"/>
                          <a:ea typeface="Times New Roman"/>
                          <a:cs typeface="Arial"/>
                        </a:rPr>
                        <a:t>Liability &lt; £10m</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893135">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Operation of a number</a:t>
                      </a:r>
                      <a:r>
                        <a:rPr lang="en-GB" sz="800" kern="1200" dirty="0">
                          <a:effectLst/>
                          <a:latin typeface="+mn-lt"/>
                          <a:ea typeface="Calibri"/>
                          <a:cs typeface="Arial"/>
                        </a:rPr>
                        <a:t> of patient</a:t>
                      </a:r>
                      <a:r>
                        <a:rPr lang="en-GB" sz="800" kern="1200" baseline="0" dirty="0">
                          <a:effectLst/>
                          <a:latin typeface="+mn-lt"/>
                          <a:ea typeface="Calibri"/>
                          <a:cs typeface="Arial"/>
                        </a:rPr>
                        <a:t> facing</a:t>
                      </a:r>
                      <a:r>
                        <a:rPr lang="en-GB" sz="800" kern="1200" dirty="0">
                          <a:effectLst/>
                          <a:latin typeface="+mn-lt"/>
                          <a:ea typeface="Calibri"/>
                          <a:cs typeface="Arial"/>
                        </a:rPr>
                        <a:t> services is disrupted </a:t>
                      </a:r>
                      <a:endParaRPr lang="en-GB" sz="800" dirty="0">
                        <a:effectLst/>
                        <a:latin typeface="+mn-lt"/>
                        <a:ea typeface="Calibri"/>
                        <a:cs typeface="Times New Roman"/>
                      </a:endParaRPr>
                    </a:p>
                    <a:p>
                      <a:pPr algn="ctr">
                        <a:lnSpc>
                          <a:spcPct val="110000"/>
                        </a:lnSpc>
                        <a:spcBef>
                          <a:spcPts val="100"/>
                        </a:spcBef>
                        <a:spcAft>
                          <a:spcPts val="100"/>
                        </a:spcAft>
                      </a:pPr>
                      <a:r>
                        <a:rPr lang="en-GB" sz="800" kern="1200" dirty="0">
                          <a:effectLst/>
                          <a:latin typeface="+mn-lt"/>
                          <a:ea typeface="Calibri"/>
                          <a:cs typeface="Arial"/>
                        </a:rPr>
                        <a:t>Moderate harm where medical treatment is required up to 1 year</a:t>
                      </a:r>
                    </a:p>
                    <a:p>
                      <a:pPr algn="ctr">
                        <a:lnSpc>
                          <a:spcPct val="110000"/>
                        </a:lnSpc>
                        <a:spcBef>
                          <a:spcPts val="100"/>
                        </a:spcBef>
                        <a:spcAft>
                          <a:spcPts val="100"/>
                        </a:spcAft>
                      </a:pPr>
                      <a:r>
                        <a:rPr lang="en-GB" sz="800" kern="1200" dirty="0">
                          <a:effectLst/>
                          <a:latin typeface="+mn-lt"/>
                          <a:ea typeface="Calibri"/>
                          <a:cs typeface="Arial"/>
                        </a:rPr>
                        <a:t>Temporary</a:t>
                      </a:r>
                      <a:r>
                        <a:rPr lang="en-GB" sz="800" kern="1200" baseline="0" dirty="0">
                          <a:effectLst/>
                          <a:latin typeface="+mn-lt"/>
                          <a:ea typeface="Calibri"/>
                          <a:cs typeface="Arial"/>
                        </a:rPr>
                        <a:t> disruption to one or more CSUs</a:t>
                      </a:r>
                      <a:endParaRPr lang="en-GB" sz="800" dirty="0">
                        <a:effectLst/>
                        <a:latin typeface="+mn-lt"/>
                        <a:ea typeface="Calibri"/>
                        <a:cs typeface="Times New Roman"/>
                      </a:endParaRPr>
                    </a:p>
                    <a:p>
                      <a:pPr algn="ctr">
                        <a:lnSpc>
                          <a:spcPct val="110000"/>
                        </a:lnSpc>
                        <a:spcBef>
                          <a:spcPts val="100"/>
                        </a:spcBef>
                        <a:spcAft>
                          <a:spcPts val="100"/>
                        </a:spcAft>
                      </a:pPr>
                      <a:r>
                        <a:rPr lang="en-GB" sz="800" b="0" kern="1200" dirty="0">
                          <a:solidFill>
                            <a:schemeClr val="tx1"/>
                          </a:solidFill>
                          <a:effectLst/>
                          <a:latin typeface="+mn-lt"/>
                          <a:ea typeface="Calibri"/>
                          <a:cs typeface="Arial"/>
                        </a:rPr>
                        <a:t>Resulting in a poor patient experience</a:t>
                      </a:r>
                      <a:endParaRPr lang="en-GB" sz="800" b="0" dirty="0">
                        <a:solidFill>
                          <a:schemeClr val="tx1"/>
                        </a:solidFill>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indent="0" algn="ctr" defTabSz="914400" rtl="0" eaLnBrk="1" fontAlgn="auto" latinLnBrk="0" hangingPunct="1">
                        <a:lnSpc>
                          <a:spcPct val="110000"/>
                        </a:lnSpc>
                        <a:spcBef>
                          <a:spcPts val="100"/>
                        </a:spcBef>
                        <a:spcAft>
                          <a:spcPts val="100"/>
                        </a:spcAft>
                        <a:buClrTx/>
                        <a:buSzTx/>
                        <a:buFontTx/>
                        <a:buNone/>
                        <a:tabLst/>
                        <a:defRPr/>
                      </a:pPr>
                      <a:r>
                        <a:rPr lang="en-GB" sz="800" b="1" kern="1200" dirty="0">
                          <a:effectLst/>
                          <a:latin typeface="+mn-lt"/>
                          <a:ea typeface="Calibri"/>
                          <a:cs typeface="Arial"/>
                        </a:rPr>
                        <a:t>Sustained</a:t>
                      </a:r>
                      <a:r>
                        <a:rPr lang="en-GB" sz="800" kern="1200" dirty="0">
                          <a:effectLst/>
                          <a:latin typeface="+mn-lt"/>
                          <a:ea typeface="Calibri"/>
                          <a:cs typeface="Arial"/>
                        </a:rPr>
                        <a:t> adverse social / local / national media coverage with </a:t>
                      </a:r>
                      <a:r>
                        <a:rPr lang="en-GB" sz="800" b="1" kern="1200" dirty="0">
                          <a:effectLst/>
                          <a:latin typeface="+mn-lt"/>
                          <a:ea typeface="Calibri"/>
                          <a:cs typeface="Arial"/>
                        </a:rPr>
                        <a:t>temporary impact</a:t>
                      </a:r>
                      <a:r>
                        <a:rPr lang="en-GB" sz="800" kern="1200" dirty="0">
                          <a:effectLst/>
                          <a:latin typeface="+mn-lt"/>
                          <a:ea typeface="Calibri"/>
                          <a:cs typeface="Arial"/>
                        </a:rPr>
                        <a:t> </a:t>
                      </a:r>
                      <a:r>
                        <a:rPr lang="en-GB" sz="800" kern="1200" dirty="0">
                          <a:solidFill>
                            <a:schemeClr val="tx1"/>
                          </a:solidFill>
                          <a:effectLst/>
                          <a:latin typeface="Trebuchet MS"/>
                          <a:ea typeface="Calibri"/>
                          <a:cs typeface="Arial"/>
                        </a:rPr>
                        <a:t>on patient</a:t>
                      </a:r>
                      <a:r>
                        <a:rPr lang="en-GB" sz="800" kern="1200" baseline="0" dirty="0">
                          <a:solidFill>
                            <a:schemeClr val="tx1"/>
                          </a:solidFill>
                          <a:effectLst/>
                          <a:latin typeface="Trebuchet MS"/>
                          <a:ea typeface="Calibri"/>
                          <a:cs typeface="Arial"/>
                        </a:rPr>
                        <a:t> trust and public confidence</a:t>
                      </a:r>
                      <a:endParaRPr lang="en-GB" sz="800" kern="1200" dirty="0">
                        <a:solidFill>
                          <a:schemeClr val="tx1"/>
                        </a:solidFill>
                        <a:effectLst/>
                        <a:latin typeface="Trebuchet MS"/>
                        <a:ea typeface="Calibri"/>
                        <a:cs typeface="Times New Roman"/>
                      </a:endParaRPr>
                    </a:p>
                    <a:p>
                      <a:pPr algn="ctr">
                        <a:lnSpc>
                          <a:spcPct val="110000"/>
                        </a:lnSpc>
                        <a:spcBef>
                          <a:spcPts val="100"/>
                        </a:spcBef>
                        <a:spcAft>
                          <a:spcPts val="100"/>
                        </a:spcAft>
                      </a:pP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£100k - £1m</a:t>
                      </a:r>
                      <a:r>
                        <a:rPr lang="en-GB" sz="800" kern="1200" dirty="0">
                          <a:effectLst/>
                          <a:latin typeface="+mn-lt"/>
                          <a:ea typeface="Calibri"/>
                          <a:cs typeface="Arial"/>
                        </a:rPr>
                        <a:t> directly attributable loss / unplanned cost / reduction in change related benefits</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Site material impact</a:t>
                      </a:r>
                      <a:r>
                        <a:rPr lang="en-GB" sz="800" kern="1200" dirty="0">
                          <a:effectLst/>
                          <a:latin typeface="+mn-lt"/>
                          <a:ea typeface="Calibri"/>
                          <a:cs typeface="Arial"/>
                        </a:rPr>
                        <a:t> on workforce experience / engagement</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kern="1200" dirty="0">
                          <a:effectLst/>
                          <a:latin typeface="+mn-lt"/>
                          <a:ea typeface="Calibri"/>
                          <a:cs typeface="Arial"/>
                        </a:rPr>
                        <a:t>Breach of regulation or other circumstances likely to affect our standing with our regulators.</a:t>
                      </a:r>
                      <a:endParaRPr lang="en-GB" sz="800" dirty="0">
                        <a:effectLst/>
                        <a:latin typeface="+mn-lt"/>
                        <a:ea typeface="Calibri"/>
                        <a:cs typeface="Times New Roman"/>
                      </a:endParaRPr>
                    </a:p>
                    <a:p>
                      <a:pPr algn="ctr">
                        <a:lnSpc>
                          <a:spcPct val="110000"/>
                        </a:lnSpc>
                        <a:spcBef>
                          <a:spcPts val="100"/>
                        </a:spcBef>
                        <a:spcAft>
                          <a:spcPts val="100"/>
                        </a:spcAft>
                      </a:pPr>
                      <a:r>
                        <a:rPr lang="en-GB" sz="800" kern="1200" dirty="0">
                          <a:effectLst/>
                          <a:latin typeface="+mn-lt"/>
                          <a:ea typeface="Times New Roman"/>
                          <a:cs typeface="Arial"/>
                        </a:rPr>
                        <a:t>Civil/Criminal </a:t>
                      </a:r>
                      <a:r>
                        <a:rPr lang="en-GB" sz="800" b="1" kern="1200" dirty="0">
                          <a:effectLst/>
                          <a:latin typeface="+mn-lt"/>
                          <a:ea typeface="Times New Roman"/>
                          <a:cs typeface="Arial"/>
                        </a:rPr>
                        <a:t>Liability &lt; £5m</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829340">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Operation of a single</a:t>
                      </a:r>
                      <a:r>
                        <a:rPr lang="en-GB" sz="800" kern="1200" dirty="0">
                          <a:effectLst/>
                          <a:latin typeface="+mn-lt"/>
                          <a:ea typeface="Calibri"/>
                          <a:cs typeface="Arial"/>
                        </a:rPr>
                        <a:t> patient facing service is disrupted </a:t>
                      </a:r>
                      <a:endParaRPr lang="en-GB" sz="800" dirty="0">
                        <a:effectLst/>
                        <a:latin typeface="+mn-lt"/>
                        <a:ea typeface="Calibri"/>
                        <a:cs typeface="Times New Roman"/>
                      </a:endParaRPr>
                    </a:p>
                    <a:p>
                      <a:pPr algn="ctr">
                        <a:lnSpc>
                          <a:spcPct val="110000"/>
                        </a:lnSpc>
                        <a:spcBef>
                          <a:spcPts val="100"/>
                        </a:spcBef>
                        <a:spcAft>
                          <a:spcPts val="100"/>
                        </a:spcAft>
                      </a:pPr>
                      <a:r>
                        <a:rPr lang="en-GB" sz="800" b="0" kern="1200" dirty="0">
                          <a:effectLst/>
                          <a:latin typeface="+mn-lt"/>
                          <a:ea typeface="Calibri"/>
                          <a:cs typeface="Arial"/>
                        </a:rPr>
                        <a:t>Minor</a:t>
                      </a:r>
                      <a:r>
                        <a:rPr lang="en-GB" sz="800" b="0" kern="1200" baseline="0" dirty="0">
                          <a:effectLst/>
                          <a:latin typeface="+mn-lt"/>
                          <a:ea typeface="Calibri"/>
                          <a:cs typeface="Arial"/>
                        </a:rPr>
                        <a:t> harm where first aid required up to 1 month.</a:t>
                      </a:r>
                      <a:r>
                        <a:rPr lang="en-GB" sz="800" b="1" kern="1200" dirty="0">
                          <a:effectLst/>
                          <a:latin typeface="+mn-lt"/>
                          <a:ea typeface="Calibri"/>
                          <a:cs typeface="Arial"/>
                        </a:rPr>
                        <a:t> </a:t>
                      </a:r>
                      <a:endParaRPr lang="en-GB" sz="800" dirty="0">
                        <a:effectLst/>
                        <a:latin typeface="+mn-lt"/>
                        <a:ea typeface="Calibri"/>
                        <a:cs typeface="Times New Roman"/>
                      </a:endParaRPr>
                    </a:p>
                    <a:p>
                      <a:pPr algn="ctr">
                        <a:lnSpc>
                          <a:spcPct val="110000"/>
                        </a:lnSpc>
                        <a:spcBef>
                          <a:spcPts val="100"/>
                        </a:spcBef>
                        <a:spcAft>
                          <a:spcPts val="100"/>
                        </a:spcAft>
                      </a:pPr>
                      <a:r>
                        <a:rPr lang="en-GB" sz="800" b="1" kern="1200" dirty="0">
                          <a:effectLst/>
                          <a:latin typeface="+mn-lt"/>
                          <a:ea typeface="Calibri"/>
                          <a:cs typeface="Arial"/>
                        </a:rPr>
                        <a:t>Temporary</a:t>
                      </a:r>
                      <a:r>
                        <a:rPr lang="en-GB" sz="800" b="1" kern="1200" baseline="0" dirty="0">
                          <a:effectLst/>
                          <a:latin typeface="+mn-lt"/>
                          <a:ea typeface="Calibri"/>
                          <a:cs typeface="Arial"/>
                        </a:rPr>
                        <a:t> service restriction</a:t>
                      </a:r>
                    </a:p>
                    <a:p>
                      <a:pPr algn="ctr">
                        <a:lnSpc>
                          <a:spcPct val="110000"/>
                        </a:lnSpc>
                        <a:spcBef>
                          <a:spcPts val="100"/>
                        </a:spcBef>
                        <a:spcAft>
                          <a:spcPts val="100"/>
                        </a:spcAft>
                      </a:pPr>
                      <a:r>
                        <a:rPr lang="en-GB" sz="800" b="1" kern="1200" baseline="0" dirty="0">
                          <a:solidFill>
                            <a:schemeClr val="tx1"/>
                          </a:solidFill>
                          <a:effectLst/>
                          <a:latin typeface="+mn-lt"/>
                          <a:ea typeface="Calibri"/>
                          <a:cs typeface="Arial"/>
                        </a:rPr>
                        <a:t>Minor impact</a:t>
                      </a:r>
                      <a:r>
                        <a:rPr lang="en-GB" sz="800" b="0" kern="1200" baseline="0" dirty="0">
                          <a:solidFill>
                            <a:schemeClr val="tx1"/>
                          </a:solidFill>
                          <a:effectLst/>
                          <a:latin typeface="+mn-lt"/>
                          <a:ea typeface="Calibri"/>
                          <a:cs typeface="Arial"/>
                        </a:rPr>
                        <a:t> on patient experience</a:t>
                      </a:r>
                      <a:endParaRPr lang="en-GB" sz="800" b="0" dirty="0">
                        <a:solidFill>
                          <a:schemeClr val="tx1"/>
                        </a:solidFill>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indent="0" algn="ctr" defTabSz="914400" rtl="0" eaLnBrk="1" fontAlgn="auto" latinLnBrk="0" hangingPunct="1">
                        <a:lnSpc>
                          <a:spcPct val="110000"/>
                        </a:lnSpc>
                        <a:spcBef>
                          <a:spcPts val="100"/>
                        </a:spcBef>
                        <a:spcAft>
                          <a:spcPts val="100"/>
                        </a:spcAft>
                        <a:buClrTx/>
                        <a:buSzTx/>
                        <a:buFontTx/>
                        <a:buNone/>
                        <a:tabLst/>
                        <a:defRPr/>
                      </a:pPr>
                      <a:r>
                        <a:rPr lang="en-GB" sz="800" b="1" kern="1200" dirty="0">
                          <a:effectLst/>
                          <a:latin typeface="+mn-lt"/>
                          <a:ea typeface="Calibri"/>
                          <a:cs typeface="Arial"/>
                        </a:rPr>
                        <a:t>Short lived</a:t>
                      </a:r>
                      <a:r>
                        <a:rPr lang="en-GB" sz="800" kern="1200" dirty="0">
                          <a:effectLst/>
                          <a:latin typeface="+mn-lt"/>
                          <a:ea typeface="Calibri"/>
                          <a:cs typeface="Arial"/>
                        </a:rPr>
                        <a:t> adverse social / local / national media coverage which </a:t>
                      </a:r>
                      <a:r>
                        <a:rPr lang="en-GB" sz="800" b="1" kern="1200" dirty="0">
                          <a:effectLst/>
                          <a:latin typeface="+mn-lt"/>
                          <a:ea typeface="Calibri"/>
                          <a:cs typeface="Arial"/>
                        </a:rPr>
                        <a:t>may impact </a:t>
                      </a:r>
                      <a:r>
                        <a:rPr lang="en-GB" sz="800" kern="1200" dirty="0">
                          <a:solidFill>
                            <a:schemeClr val="tx1"/>
                          </a:solidFill>
                          <a:effectLst/>
                          <a:latin typeface="Trebuchet MS"/>
                          <a:ea typeface="Calibri"/>
                          <a:cs typeface="Arial"/>
                        </a:rPr>
                        <a:t>on patient</a:t>
                      </a:r>
                      <a:r>
                        <a:rPr lang="en-GB" sz="800" kern="1200" baseline="0" dirty="0">
                          <a:solidFill>
                            <a:schemeClr val="tx1"/>
                          </a:solidFill>
                          <a:effectLst/>
                          <a:latin typeface="Trebuchet MS"/>
                          <a:ea typeface="Calibri"/>
                          <a:cs typeface="Arial"/>
                        </a:rPr>
                        <a:t> trust and public confidence</a:t>
                      </a:r>
                      <a:r>
                        <a:rPr lang="en-GB" sz="800" kern="1200" dirty="0">
                          <a:effectLst/>
                          <a:latin typeface="+mn-lt"/>
                          <a:ea typeface="Calibri"/>
                          <a:cs typeface="Arial"/>
                        </a:rPr>
                        <a:t> in the short term</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£50k - £100k</a:t>
                      </a:r>
                      <a:r>
                        <a:rPr lang="en-GB" sz="800" kern="1200" dirty="0">
                          <a:effectLst/>
                          <a:latin typeface="+mn-lt"/>
                          <a:ea typeface="Calibri"/>
                          <a:cs typeface="Arial"/>
                        </a:rPr>
                        <a:t> directly attributable loss / unplanned cost / reduction in change related benefits</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Department / CSU material impact</a:t>
                      </a:r>
                      <a:r>
                        <a:rPr lang="en-GB" sz="800" kern="1200" dirty="0">
                          <a:effectLst/>
                          <a:latin typeface="+mn-lt"/>
                          <a:ea typeface="Calibri"/>
                          <a:cs typeface="Arial"/>
                        </a:rPr>
                        <a:t> on workforce experience / engagement</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kern="1200" dirty="0">
                          <a:effectLst/>
                          <a:latin typeface="+mn-lt"/>
                          <a:ea typeface="Calibri"/>
                          <a:cs typeface="Arial"/>
                        </a:rPr>
                        <a:t>Breach of regulation or other circumstances that may affect our standing with our regulators, with minor impact on patient outcomes</a:t>
                      </a:r>
                      <a:endParaRPr lang="en-GB" sz="800" dirty="0">
                        <a:effectLst/>
                        <a:latin typeface="+mn-lt"/>
                        <a:ea typeface="Calibri"/>
                        <a:cs typeface="Times New Roman"/>
                      </a:endParaRPr>
                    </a:p>
                    <a:p>
                      <a:pPr algn="ctr">
                        <a:lnSpc>
                          <a:spcPct val="110000"/>
                        </a:lnSpc>
                        <a:spcBef>
                          <a:spcPts val="100"/>
                        </a:spcBef>
                        <a:spcAft>
                          <a:spcPts val="100"/>
                        </a:spcAft>
                      </a:pPr>
                      <a:r>
                        <a:rPr lang="en-GB" sz="800" kern="1200" dirty="0">
                          <a:effectLst/>
                          <a:latin typeface="+mn-lt"/>
                          <a:ea typeface="Times New Roman"/>
                          <a:cs typeface="Arial"/>
                        </a:rPr>
                        <a:t>Civil/Criminal </a:t>
                      </a:r>
                      <a:r>
                        <a:rPr lang="en-GB" sz="800" b="1" kern="1200" dirty="0">
                          <a:effectLst/>
                          <a:latin typeface="+mn-lt"/>
                          <a:ea typeface="Times New Roman"/>
                          <a:cs typeface="Arial"/>
                        </a:rPr>
                        <a:t>Liability &lt; £2.5m</a:t>
                      </a:r>
                      <a:r>
                        <a:rPr lang="en-GB" sz="800" kern="1200" dirty="0">
                          <a:effectLst/>
                          <a:latin typeface="+mn-lt"/>
                          <a:ea typeface="Times New Roman"/>
                          <a:cs typeface="Arial"/>
                        </a:rPr>
                        <a:t>.</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733511">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Service</a:t>
                      </a:r>
                      <a:r>
                        <a:rPr lang="en-GB" sz="800" b="1" kern="1200" baseline="0" dirty="0">
                          <a:effectLst/>
                          <a:latin typeface="+mn-lt"/>
                          <a:ea typeface="Calibri"/>
                          <a:cs typeface="Arial"/>
                        </a:rPr>
                        <a:t> continues with limited/no patient impact</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Short lived</a:t>
                      </a:r>
                      <a:r>
                        <a:rPr lang="en-GB" sz="800" kern="1200" dirty="0">
                          <a:effectLst/>
                          <a:latin typeface="+mn-lt"/>
                          <a:ea typeface="Calibri"/>
                          <a:cs typeface="Arial"/>
                        </a:rPr>
                        <a:t> adverse social / local / traditional national media coverage with </a:t>
                      </a:r>
                      <a:r>
                        <a:rPr lang="en-GB" sz="800" b="1" kern="1200" dirty="0">
                          <a:effectLst/>
                          <a:latin typeface="+mn-lt"/>
                          <a:ea typeface="Calibri"/>
                          <a:cs typeface="Arial"/>
                        </a:rPr>
                        <a:t>no impact </a:t>
                      </a:r>
                      <a:r>
                        <a:rPr lang="en-GB" sz="800" kern="1200" dirty="0">
                          <a:effectLst/>
                          <a:latin typeface="+mn-lt"/>
                          <a:ea typeface="Calibri"/>
                          <a:cs typeface="Arial"/>
                        </a:rPr>
                        <a:t>on patient trust and public</a:t>
                      </a:r>
                      <a:r>
                        <a:rPr lang="en-GB" sz="800" kern="1200" baseline="0" dirty="0">
                          <a:effectLst/>
                          <a:latin typeface="+mn-lt"/>
                          <a:ea typeface="Calibri"/>
                          <a:cs typeface="Arial"/>
                        </a:rPr>
                        <a:t> confidence</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£Nil - £50k</a:t>
                      </a:r>
                      <a:r>
                        <a:rPr lang="en-GB" sz="800" kern="1200" dirty="0">
                          <a:effectLst/>
                          <a:latin typeface="+mn-lt"/>
                          <a:ea typeface="Calibri"/>
                          <a:cs typeface="Arial"/>
                        </a:rPr>
                        <a:t> directly attributable loss / unplanned cost / reduction in change related benefits</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b="1" kern="1200" dirty="0">
                          <a:effectLst/>
                          <a:latin typeface="+mn-lt"/>
                          <a:ea typeface="Calibri"/>
                          <a:cs typeface="Arial"/>
                        </a:rPr>
                        <a:t>Material impact</a:t>
                      </a:r>
                      <a:r>
                        <a:rPr lang="en-GB" sz="800" kern="1200" dirty="0">
                          <a:effectLst/>
                          <a:latin typeface="+mn-lt"/>
                          <a:ea typeface="Calibri"/>
                          <a:cs typeface="Arial"/>
                        </a:rPr>
                        <a:t> on workforce experience / engagement for a </a:t>
                      </a:r>
                      <a:r>
                        <a:rPr lang="en-GB" sz="800" b="1" kern="1200" dirty="0">
                          <a:effectLst/>
                          <a:latin typeface="+mn-lt"/>
                          <a:ea typeface="Calibri"/>
                          <a:cs typeface="Arial"/>
                        </a:rPr>
                        <a:t>small number of colleagues</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800" kern="1200" dirty="0">
                          <a:effectLst/>
                          <a:latin typeface="+mn-lt"/>
                          <a:ea typeface="Calibri"/>
                          <a:cs typeface="Arial"/>
                        </a:rPr>
                        <a:t>Breach of regulation or other circumstances with limited impact on patient outcomes.</a:t>
                      </a:r>
                      <a:endParaRPr lang="en-GB" sz="800" dirty="0">
                        <a:effectLst/>
                        <a:latin typeface="+mn-lt"/>
                        <a:ea typeface="Calibri"/>
                        <a:cs typeface="Times New Roman"/>
                      </a:endParaRPr>
                    </a:p>
                    <a:p>
                      <a:pPr algn="ctr">
                        <a:lnSpc>
                          <a:spcPct val="110000"/>
                        </a:lnSpc>
                        <a:spcBef>
                          <a:spcPts val="100"/>
                        </a:spcBef>
                        <a:spcAft>
                          <a:spcPts val="100"/>
                        </a:spcAft>
                      </a:pPr>
                      <a:r>
                        <a:rPr lang="en-GB" sz="800" kern="1200" dirty="0">
                          <a:effectLst/>
                          <a:latin typeface="+mn-lt"/>
                          <a:ea typeface="Times New Roman"/>
                          <a:cs typeface="Arial"/>
                        </a:rPr>
                        <a:t>Civil/Criminal </a:t>
                      </a:r>
                      <a:r>
                        <a:rPr lang="en-GB" sz="800" b="1" kern="1200" dirty="0">
                          <a:effectLst/>
                          <a:latin typeface="+mn-lt"/>
                          <a:ea typeface="Times New Roman"/>
                          <a:cs typeface="Arial"/>
                        </a:rPr>
                        <a:t>Liability &lt; £1m</a:t>
                      </a:r>
                      <a:r>
                        <a:rPr lang="en-GB" sz="800" kern="1200" dirty="0">
                          <a:effectLst/>
                          <a:latin typeface="+mn-lt"/>
                          <a:ea typeface="Times New Roman"/>
                          <a:cs typeface="Arial"/>
                        </a:rPr>
                        <a:t>.</a:t>
                      </a:r>
                      <a:endParaRPr lang="en-GB" sz="800" dirty="0">
                        <a:effectLst/>
                        <a:latin typeface="+mn-lt"/>
                        <a:ea typeface="Calibri"/>
                        <a:cs typeface="Times New Roman"/>
                      </a:endParaRP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13" name="Rounded Rectangle 6">
            <a:extLst>
              <a:ext uri="{FF2B5EF4-FFF2-40B4-BE49-F238E27FC236}">
                <a16:creationId xmlns:a16="http://schemas.microsoft.com/office/drawing/2014/main" id="{25637DA5-5ED6-46AC-9D70-C8899B631C78}"/>
              </a:ext>
            </a:extLst>
          </p:cNvPr>
          <p:cNvSpPr/>
          <p:nvPr/>
        </p:nvSpPr>
        <p:spPr>
          <a:xfrm>
            <a:off x="346350" y="1280900"/>
            <a:ext cx="312278" cy="4026785"/>
          </a:xfrm>
          <a:prstGeom prst="roundRect">
            <a:avLst/>
          </a:prstGeom>
          <a:solidFill>
            <a:srgbClr val="C00000"/>
          </a:solidFill>
          <a:ln w="9525" cap="flat" cmpd="sng" algn="ctr">
            <a:solidFill>
              <a:srgbClr val="4F81BD">
                <a:shade val="95000"/>
                <a:satMod val="105000"/>
              </a:srgbClr>
            </a:solidFill>
            <a:prstDash val="solid"/>
          </a:ln>
          <a:effectLst/>
        </p:spPr>
        <p:txBody>
          <a:bodyPr vert="vert270"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1600" b="1" i="0" u="none" strike="noStrike" kern="0" cap="none" spc="0" normalizeH="0" baseline="0" noProof="0" dirty="0">
                <a:ln>
                  <a:noFill/>
                </a:ln>
                <a:solidFill>
                  <a:prstClr val="white"/>
                </a:solidFill>
                <a:effectLst/>
                <a:uLnTx/>
                <a:uFillTx/>
                <a:latin typeface="Calibri"/>
                <a:ea typeface="+mn-ea"/>
                <a:cs typeface="+mn-cs"/>
              </a:rPr>
              <a:t>Consequence</a:t>
            </a:r>
          </a:p>
        </p:txBody>
      </p:sp>
      <p:sp>
        <p:nvSpPr>
          <p:cNvPr id="14" name="Rounded Rectangle 11">
            <a:extLst>
              <a:ext uri="{FF2B5EF4-FFF2-40B4-BE49-F238E27FC236}">
                <a16:creationId xmlns:a16="http://schemas.microsoft.com/office/drawing/2014/main" id="{572A5AC4-53DB-40C8-B4AC-B1453FC87AD8}"/>
              </a:ext>
            </a:extLst>
          </p:cNvPr>
          <p:cNvSpPr/>
          <p:nvPr/>
        </p:nvSpPr>
        <p:spPr>
          <a:xfrm>
            <a:off x="788519" y="1280900"/>
            <a:ext cx="723562" cy="714199"/>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6000" b="0" i="0" u="none" strike="noStrike" kern="0" cap="none" spc="0" normalizeH="0" baseline="0" noProof="0" dirty="0">
                <a:ln>
                  <a:noFill/>
                </a:ln>
                <a:solidFill>
                  <a:prstClr val="white"/>
                </a:solidFill>
                <a:effectLst/>
                <a:uLnTx/>
                <a:uFillTx/>
                <a:latin typeface="Calibri"/>
                <a:ea typeface="+mn-ea"/>
                <a:cs typeface="+mn-cs"/>
              </a:rPr>
              <a:t>5</a:t>
            </a:r>
          </a:p>
        </p:txBody>
      </p:sp>
      <p:sp>
        <p:nvSpPr>
          <p:cNvPr id="15" name="Rounded Rectangle 12">
            <a:extLst>
              <a:ext uri="{FF2B5EF4-FFF2-40B4-BE49-F238E27FC236}">
                <a16:creationId xmlns:a16="http://schemas.microsoft.com/office/drawing/2014/main" id="{8511BF71-C581-48FA-ADAD-2E28450B728E}"/>
              </a:ext>
            </a:extLst>
          </p:cNvPr>
          <p:cNvSpPr/>
          <p:nvPr/>
        </p:nvSpPr>
        <p:spPr>
          <a:xfrm>
            <a:off x="787991" y="2096941"/>
            <a:ext cx="724090" cy="714199"/>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6000" b="0" i="0" u="none" strike="noStrike" kern="0" cap="none" spc="0" normalizeH="0" baseline="0" noProof="0" dirty="0">
                <a:ln>
                  <a:noFill/>
                </a:ln>
                <a:solidFill>
                  <a:prstClr val="white"/>
                </a:solidFill>
                <a:effectLst/>
                <a:uLnTx/>
                <a:uFillTx/>
                <a:latin typeface="Calibri"/>
                <a:ea typeface="+mn-ea"/>
                <a:cs typeface="+mn-cs"/>
              </a:rPr>
              <a:t>4</a:t>
            </a:r>
          </a:p>
        </p:txBody>
      </p:sp>
      <p:sp>
        <p:nvSpPr>
          <p:cNvPr id="16" name="Rounded Rectangle 13">
            <a:extLst>
              <a:ext uri="{FF2B5EF4-FFF2-40B4-BE49-F238E27FC236}">
                <a16:creationId xmlns:a16="http://schemas.microsoft.com/office/drawing/2014/main" id="{76E23C79-CBF4-4278-93D3-3F4D278E765F}"/>
              </a:ext>
            </a:extLst>
          </p:cNvPr>
          <p:cNvSpPr/>
          <p:nvPr/>
        </p:nvSpPr>
        <p:spPr>
          <a:xfrm>
            <a:off x="788519" y="2927284"/>
            <a:ext cx="723562" cy="706209"/>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6000" b="0" i="0" u="none" strike="noStrike" kern="0" cap="none" spc="0" normalizeH="0" baseline="0" noProof="0" dirty="0">
                <a:ln>
                  <a:noFill/>
                </a:ln>
                <a:solidFill>
                  <a:prstClr val="white"/>
                </a:solidFill>
                <a:effectLst/>
                <a:uLnTx/>
                <a:uFillTx/>
                <a:latin typeface="Calibri"/>
                <a:ea typeface="+mn-ea"/>
                <a:cs typeface="+mn-cs"/>
              </a:rPr>
              <a:t>3</a:t>
            </a:r>
          </a:p>
        </p:txBody>
      </p:sp>
      <p:sp>
        <p:nvSpPr>
          <p:cNvPr id="17" name="Rounded Rectangle 14">
            <a:extLst>
              <a:ext uri="{FF2B5EF4-FFF2-40B4-BE49-F238E27FC236}">
                <a16:creationId xmlns:a16="http://schemas.microsoft.com/office/drawing/2014/main" id="{29966396-904F-4D00-9105-718BF71782F1}"/>
              </a:ext>
            </a:extLst>
          </p:cNvPr>
          <p:cNvSpPr/>
          <p:nvPr/>
        </p:nvSpPr>
        <p:spPr>
          <a:xfrm>
            <a:off x="787991" y="3763367"/>
            <a:ext cx="723562" cy="714200"/>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6000" b="0" i="0" u="none" strike="noStrike" kern="0" cap="none" spc="0" normalizeH="0" baseline="0" noProof="0" dirty="0">
                <a:ln>
                  <a:noFill/>
                </a:ln>
                <a:solidFill>
                  <a:prstClr val="white"/>
                </a:solidFill>
                <a:effectLst/>
                <a:uLnTx/>
                <a:uFillTx/>
                <a:latin typeface="Calibri"/>
                <a:ea typeface="+mn-ea"/>
                <a:cs typeface="+mn-cs"/>
              </a:rPr>
              <a:t>2</a:t>
            </a:r>
          </a:p>
        </p:txBody>
      </p:sp>
      <p:sp>
        <p:nvSpPr>
          <p:cNvPr id="18" name="Rounded Rectangle 15">
            <a:extLst>
              <a:ext uri="{FF2B5EF4-FFF2-40B4-BE49-F238E27FC236}">
                <a16:creationId xmlns:a16="http://schemas.microsoft.com/office/drawing/2014/main" id="{2D262105-4D47-4981-8CBE-C608BCD4E2CC}"/>
              </a:ext>
            </a:extLst>
          </p:cNvPr>
          <p:cNvSpPr/>
          <p:nvPr/>
        </p:nvSpPr>
        <p:spPr>
          <a:xfrm>
            <a:off x="787991" y="4601475"/>
            <a:ext cx="723562" cy="706210"/>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6000" b="0" i="0" u="none" strike="noStrike" kern="0" cap="none" spc="0" normalizeH="0" baseline="0" noProof="0" dirty="0">
                <a:ln>
                  <a:noFill/>
                </a:ln>
                <a:solidFill>
                  <a:prstClr val="white"/>
                </a:solidFill>
                <a:effectLst/>
                <a:uLnTx/>
                <a:uFillTx/>
                <a:latin typeface="Calibri"/>
                <a:ea typeface="+mn-ea"/>
                <a:cs typeface="+mn-cs"/>
              </a:rPr>
              <a:t>1</a:t>
            </a:r>
          </a:p>
        </p:txBody>
      </p:sp>
      <p:sp>
        <p:nvSpPr>
          <p:cNvPr id="19" name="Text Box 2">
            <a:extLst>
              <a:ext uri="{FF2B5EF4-FFF2-40B4-BE49-F238E27FC236}">
                <a16:creationId xmlns:a16="http://schemas.microsoft.com/office/drawing/2014/main" id="{BDBD5FA4-811F-4F7B-BB5B-4C429AA56976}"/>
              </a:ext>
            </a:extLst>
          </p:cNvPr>
          <p:cNvSpPr txBox="1">
            <a:spLocks noChangeArrowheads="1"/>
          </p:cNvSpPr>
          <p:nvPr/>
        </p:nvSpPr>
        <p:spPr bwMode="auto">
          <a:xfrm>
            <a:off x="717193" y="1406341"/>
            <a:ext cx="888444" cy="485140"/>
          </a:xfrm>
          <a:prstGeom prst="rect">
            <a:avLst/>
          </a:prstGeom>
          <a:noFill/>
          <a:ln w="9525">
            <a:noFill/>
            <a:miter lim="800000"/>
            <a:headEnd/>
            <a:tailEnd/>
          </a:ln>
        </p:spPr>
        <p:txBody>
          <a:bodyPr rot="0" vert="horz" wrap="square" lIns="91440" tIns="45720" rIns="91440" bIns="45720" anchor="ctr" anchorCtr="0">
            <a:noAutofit/>
          </a:bodyPr>
          <a:lstStyle/>
          <a:p>
            <a:pPr algn="ctr">
              <a:lnSpc>
                <a:spcPct val="115000"/>
              </a:lnSpc>
            </a:pPr>
            <a:r>
              <a:rPr lang="en-GB" sz="900" b="1" dirty="0">
                <a:solidFill>
                  <a:prstClr val="black"/>
                </a:solidFill>
                <a:latin typeface="Arial"/>
                <a:ea typeface="Calibri"/>
                <a:cs typeface="Times New Roman"/>
              </a:rPr>
              <a:t>Catastrophic</a:t>
            </a:r>
            <a:endParaRPr lang="en-GB" sz="900" dirty="0">
              <a:solidFill>
                <a:prstClr val="black"/>
              </a:solidFill>
              <a:latin typeface="Arial"/>
              <a:ea typeface="Calibri"/>
              <a:cs typeface="Times New Roman"/>
            </a:endParaRPr>
          </a:p>
        </p:txBody>
      </p:sp>
      <p:sp>
        <p:nvSpPr>
          <p:cNvPr id="20" name="Text Box 2">
            <a:extLst>
              <a:ext uri="{FF2B5EF4-FFF2-40B4-BE49-F238E27FC236}">
                <a16:creationId xmlns:a16="http://schemas.microsoft.com/office/drawing/2014/main" id="{18FEA8A7-8898-4FF4-9E8A-F2BC388F3D29}"/>
              </a:ext>
            </a:extLst>
          </p:cNvPr>
          <p:cNvSpPr txBox="1">
            <a:spLocks noChangeArrowheads="1"/>
          </p:cNvSpPr>
          <p:nvPr/>
        </p:nvSpPr>
        <p:spPr bwMode="auto">
          <a:xfrm>
            <a:off x="717193" y="2200559"/>
            <a:ext cx="888444" cy="485140"/>
          </a:xfrm>
          <a:prstGeom prst="rect">
            <a:avLst/>
          </a:prstGeom>
          <a:noFill/>
          <a:ln w="9525">
            <a:noFill/>
            <a:miter lim="800000"/>
            <a:headEnd/>
            <a:tailEnd/>
          </a:ln>
        </p:spPr>
        <p:txBody>
          <a:bodyPr rot="0" vert="horz" wrap="square" lIns="91440" tIns="45720" rIns="91440" bIns="45720" anchor="ctr" anchorCtr="0">
            <a:noAutofit/>
          </a:bodyPr>
          <a:lstStyle/>
          <a:p>
            <a:pPr algn="ctr">
              <a:lnSpc>
                <a:spcPct val="115000"/>
              </a:lnSpc>
            </a:pPr>
            <a:r>
              <a:rPr lang="en-GB" sz="900" b="1" dirty="0">
                <a:solidFill>
                  <a:prstClr val="black"/>
                </a:solidFill>
                <a:latin typeface="Arial"/>
                <a:ea typeface="Calibri"/>
                <a:cs typeface="Times New Roman"/>
              </a:rPr>
              <a:t>Severe</a:t>
            </a:r>
            <a:endParaRPr lang="en-GB" sz="900" dirty="0">
              <a:solidFill>
                <a:prstClr val="black"/>
              </a:solidFill>
              <a:latin typeface="Arial"/>
              <a:ea typeface="Calibri"/>
              <a:cs typeface="Times New Roman"/>
            </a:endParaRPr>
          </a:p>
        </p:txBody>
      </p:sp>
      <p:sp>
        <p:nvSpPr>
          <p:cNvPr id="21" name="Text Box 2">
            <a:extLst>
              <a:ext uri="{FF2B5EF4-FFF2-40B4-BE49-F238E27FC236}">
                <a16:creationId xmlns:a16="http://schemas.microsoft.com/office/drawing/2014/main" id="{E27A1042-F98D-43CF-866A-3D076003AD42}"/>
              </a:ext>
            </a:extLst>
          </p:cNvPr>
          <p:cNvSpPr txBox="1">
            <a:spLocks noChangeArrowheads="1"/>
          </p:cNvSpPr>
          <p:nvPr/>
        </p:nvSpPr>
        <p:spPr bwMode="auto">
          <a:xfrm>
            <a:off x="709138" y="3018978"/>
            <a:ext cx="888444" cy="485140"/>
          </a:xfrm>
          <a:prstGeom prst="rect">
            <a:avLst/>
          </a:prstGeom>
          <a:noFill/>
          <a:ln w="9525">
            <a:noFill/>
            <a:miter lim="800000"/>
            <a:headEnd/>
            <a:tailEnd/>
          </a:ln>
        </p:spPr>
        <p:txBody>
          <a:bodyPr rot="0" vert="horz" wrap="square" lIns="91440" tIns="45720" rIns="91440" bIns="45720" anchor="ctr" anchorCtr="0">
            <a:noAutofit/>
          </a:bodyPr>
          <a:lstStyle/>
          <a:p>
            <a:pPr algn="ctr">
              <a:lnSpc>
                <a:spcPct val="115000"/>
              </a:lnSpc>
            </a:pPr>
            <a:r>
              <a:rPr lang="en-GB" sz="900" b="1" dirty="0">
                <a:solidFill>
                  <a:prstClr val="black"/>
                </a:solidFill>
                <a:latin typeface="Arial"/>
                <a:ea typeface="Calibri"/>
                <a:cs typeface="Times New Roman"/>
              </a:rPr>
              <a:t>Moderate</a:t>
            </a:r>
            <a:endParaRPr lang="en-GB" sz="900" dirty="0">
              <a:solidFill>
                <a:prstClr val="black"/>
              </a:solidFill>
              <a:latin typeface="Arial"/>
              <a:ea typeface="Calibri"/>
              <a:cs typeface="Times New Roman"/>
            </a:endParaRPr>
          </a:p>
        </p:txBody>
      </p:sp>
      <p:sp>
        <p:nvSpPr>
          <p:cNvPr id="22" name="Text Box 2">
            <a:extLst>
              <a:ext uri="{FF2B5EF4-FFF2-40B4-BE49-F238E27FC236}">
                <a16:creationId xmlns:a16="http://schemas.microsoft.com/office/drawing/2014/main" id="{1371810F-DD73-4444-9D28-62FCF21DB6F3}"/>
              </a:ext>
            </a:extLst>
          </p:cNvPr>
          <p:cNvSpPr txBox="1">
            <a:spLocks noChangeArrowheads="1"/>
          </p:cNvSpPr>
          <p:nvPr/>
        </p:nvSpPr>
        <p:spPr bwMode="auto">
          <a:xfrm>
            <a:off x="705550" y="3889657"/>
            <a:ext cx="888444" cy="485140"/>
          </a:xfrm>
          <a:prstGeom prst="rect">
            <a:avLst/>
          </a:prstGeom>
          <a:noFill/>
          <a:ln w="9525">
            <a:noFill/>
            <a:miter lim="800000"/>
            <a:headEnd/>
            <a:tailEnd/>
          </a:ln>
        </p:spPr>
        <p:txBody>
          <a:bodyPr rot="0" vert="horz" wrap="square" lIns="91440" tIns="45720" rIns="91440" bIns="45720" anchor="ctr" anchorCtr="0">
            <a:noAutofit/>
          </a:bodyPr>
          <a:lstStyle/>
          <a:p>
            <a:pPr algn="ctr">
              <a:lnSpc>
                <a:spcPct val="115000"/>
              </a:lnSpc>
            </a:pPr>
            <a:r>
              <a:rPr lang="en-GB" sz="900" b="1" dirty="0">
                <a:solidFill>
                  <a:prstClr val="black"/>
                </a:solidFill>
                <a:latin typeface="Arial"/>
                <a:ea typeface="Calibri"/>
                <a:cs typeface="Times New Roman"/>
              </a:rPr>
              <a:t>Minor</a:t>
            </a:r>
            <a:endParaRPr lang="en-GB" sz="900" dirty="0">
              <a:solidFill>
                <a:prstClr val="black"/>
              </a:solidFill>
              <a:latin typeface="Arial"/>
              <a:ea typeface="Calibri"/>
              <a:cs typeface="Times New Roman"/>
            </a:endParaRPr>
          </a:p>
        </p:txBody>
      </p:sp>
      <p:sp>
        <p:nvSpPr>
          <p:cNvPr id="23" name="Text Box 2">
            <a:extLst>
              <a:ext uri="{FF2B5EF4-FFF2-40B4-BE49-F238E27FC236}">
                <a16:creationId xmlns:a16="http://schemas.microsoft.com/office/drawing/2014/main" id="{906EF67D-3989-4B66-80B9-773A8BA73113}"/>
              </a:ext>
            </a:extLst>
          </p:cNvPr>
          <p:cNvSpPr txBox="1">
            <a:spLocks noChangeArrowheads="1"/>
          </p:cNvSpPr>
          <p:nvPr/>
        </p:nvSpPr>
        <p:spPr bwMode="auto">
          <a:xfrm>
            <a:off x="705550" y="4746773"/>
            <a:ext cx="888444" cy="485140"/>
          </a:xfrm>
          <a:prstGeom prst="rect">
            <a:avLst/>
          </a:prstGeom>
          <a:noFill/>
          <a:ln w="9525">
            <a:noFill/>
            <a:miter lim="800000"/>
            <a:headEnd/>
            <a:tailEnd/>
          </a:ln>
        </p:spPr>
        <p:txBody>
          <a:bodyPr rot="0" vert="horz" wrap="square" lIns="91440" tIns="45720" rIns="91440" bIns="45720" anchor="ctr" anchorCtr="0">
            <a:noAutofit/>
          </a:bodyPr>
          <a:lstStyle/>
          <a:p>
            <a:pPr algn="ctr">
              <a:lnSpc>
                <a:spcPct val="115000"/>
              </a:lnSpc>
            </a:pPr>
            <a:r>
              <a:rPr lang="en-GB" sz="900" b="1" dirty="0">
                <a:solidFill>
                  <a:prstClr val="black"/>
                </a:solidFill>
                <a:latin typeface="Arial"/>
                <a:ea typeface="Calibri"/>
                <a:cs typeface="Times New Roman"/>
              </a:rPr>
              <a:t>Limited</a:t>
            </a:r>
            <a:endParaRPr lang="en-GB" sz="900" dirty="0">
              <a:solidFill>
                <a:prstClr val="black"/>
              </a:solidFill>
              <a:latin typeface="Arial"/>
              <a:ea typeface="Calibri"/>
              <a:cs typeface="Times New Roman"/>
            </a:endParaRPr>
          </a:p>
        </p:txBody>
      </p:sp>
      <p:sp>
        <p:nvSpPr>
          <p:cNvPr id="25" name="Rounded Rectangle 22">
            <a:extLst>
              <a:ext uri="{FF2B5EF4-FFF2-40B4-BE49-F238E27FC236}">
                <a16:creationId xmlns:a16="http://schemas.microsoft.com/office/drawing/2014/main" id="{8C8AE140-677E-41FF-B842-D3CAE40E1998}"/>
              </a:ext>
            </a:extLst>
          </p:cNvPr>
          <p:cNvSpPr/>
          <p:nvPr/>
        </p:nvSpPr>
        <p:spPr>
          <a:xfrm>
            <a:off x="1604895" y="5368929"/>
            <a:ext cx="1957018" cy="585948"/>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4800" b="0" i="0" u="none" strike="noStrike" kern="0" cap="none" spc="0" normalizeH="0" baseline="0" noProof="0" dirty="0">
                <a:ln>
                  <a:noFill/>
                </a:ln>
                <a:solidFill>
                  <a:prstClr val="white"/>
                </a:solidFill>
                <a:effectLst/>
                <a:uLnTx/>
                <a:uFillTx/>
                <a:latin typeface="Calibri"/>
                <a:ea typeface="+mn-ea"/>
                <a:cs typeface="+mn-cs"/>
              </a:rPr>
              <a:t>1</a:t>
            </a:r>
          </a:p>
        </p:txBody>
      </p:sp>
      <p:sp>
        <p:nvSpPr>
          <p:cNvPr id="26" name="TextBox 25">
            <a:extLst>
              <a:ext uri="{FF2B5EF4-FFF2-40B4-BE49-F238E27FC236}">
                <a16:creationId xmlns:a16="http://schemas.microsoft.com/office/drawing/2014/main" id="{7EBDBCBE-E66C-45CE-B45B-C08CFC83C3B7}"/>
              </a:ext>
            </a:extLst>
          </p:cNvPr>
          <p:cNvSpPr txBox="1"/>
          <p:nvPr/>
        </p:nvSpPr>
        <p:spPr>
          <a:xfrm>
            <a:off x="1860250" y="5559452"/>
            <a:ext cx="1446308" cy="230832"/>
          </a:xfrm>
          <a:prstGeom prst="rect">
            <a:avLst/>
          </a:prstGeom>
          <a:noFill/>
        </p:spPr>
        <p:txBody>
          <a:bodyPr wrap="square" rtlCol="0">
            <a:spAutoFit/>
          </a:bodyPr>
          <a:lstStyle/>
          <a:p>
            <a:pPr algn="ctr" defTabSz="457200" fontAlgn="base">
              <a:spcBef>
                <a:spcPct val="0"/>
              </a:spcBef>
              <a:spcAft>
                <a:spcPct val="0"/>
              </a:spcAft>
            </a:pPr>
            <a:r>
              <a:rPr lang="en-GB" sz="900" b="1" dirty="0">
                <a:solidFill>
                  <a:prstClr val="black"/>
                </a:solidFill>
                <a:latin typeface="Arial" charset="0"/>
                <a:ea typeface="ＭＳ Ｐゴシック" charset="0"/>
              </a:rPr>
              <a:t>Extremely Unlikely</a:t>
            </a:r>
          </a:p>
        </p:txBody>
      </p:sp>
      <p:sp>
        <p:nvSpPr>
          <p:cNvPr id="27" name="Rounded Rectangle 33">
            <a:extLst>
              <a:ext uri="{FF2B5EF4-FFF2-40B4-BE49-F238E27FC236}">
                <a16:creationId xmlns:a16="http://schemas.microsoft.com/office/drawing/2014/main" id="{5216B2FA-A473-4EC0-959E-4745C08F88BA}"/>
              </a:ext>
            </a:extLst>
          </p:cNvPr>
          <p:cNvSpPr/>
          <p:nvPr/>
        </p:nvSpPr>
        <p:spPr>
          <a:xfrm>
            <a:off x="1570118" y="6066724"/>
            <a:ext cx="10168230" cy="302175"/>
          </a:xfrm>
          <a:prstGeom prst="roundRect">
            <a:avLst/>
          </a:prstGeom>
          <a:solidFill>
            <a:srgbClr val="C00000"/>
          </a:solidFill>
          <a:ln w="9525" cap="flat" cmpd="sng" algn="ctr">
            <a:solidFill>
              <a:srgbClr val="4F81BD">
                <a:shade val="95000"/>
                <a:satMod val="105000"/>
              </a:srgbClr>
            </a:solidFill>
            <a:prstDash val="solid"/>
          </a:ln>
          <a:effectLst/>
        </p:spPr>
        <p:txBody>
          <a:bodyPr vert="horz"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1600" b="1" i="0" u="none" strike="noStrike" kern="0" cap="none" spc="0" normalizeH="0" baseline="0" noProof="0" dirty="0">
                <a:ln>
                  <a:noFill/>
                </a:ln>
                <a:solidFill>
                  <a:prstClr val="white"/>
                </a:solidFill>
                <a:effectLst/>
                <a:uLnTx/>
                <a:uFillTx/>
                <a:latin typeface="Calibri"/>
                <a:ea typeface="+mn-ea"/>
                <a:cs typeface="+mn-cs"/>
              </a:rPr>
              <a:t>Likelihood</a:t>
            </a:r>
          </a:p>
        </p:txBody>
      </p:sp>
      <p:sp>
        <p:nvSpPr>
          <p:cNvPr id="28" name="Rounded Rectangle 34">
            <a:extLst>
              <a:ext uri="{FF2B5EF4-FFF2-40B4-BE49-F238E27FC236}">
                <a16:creationId xmlns:a16="http://schemas.microsoft.com/office/drawing/2014/main" id="{5D67A7F6-945E-4B63-9D01-3DF98779290E}"/>
              </a:ext>
            </a:extLst>
          </p:cNvPr>
          <p:cNvSpPr/>
          <p:nvPr/>
        </p:nvSpPr>
        <p:spPr>
          <a:xfrm>
            <a:off x="3648055" y="5383041"/>
            <a:ext cx="1957018" cy="585948"/>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4800" b="0" i="0" u="none" strike="noStrike" kern="0" cap="none" spc="0" normalizeH="0" baseline="0" noProof="0" dirty="0">
                <a:ln>
                  <a:noFill/>
                </a:ln>
                <a:solidFill>
                  <a:prstClr val="white"/>
                </a:solidFill>
                <a:effectLst/>
                <a:uLnTx/>
                <a:uFillTx/>
                <a:latin typeface="Calibri"/>
                <a:ea typeface="+mn-ea"/>
                <a:cs typeface="+mn-cs"/>
              </a:rPr>
              <a:t>2</a:t>
            </a:r>
          </a:p>
        </p:txBody>
      </p:sp>
      <p:sp>
        <p:nvSpPr>
          <p:cNvPr id="29" name="TextBox 28">
            <a:extLst>
              <a:ext uri="{FF2B5EF4-FFF2-40B4-BE49-F238E27FC236}">
                <a16:creationId xmlns:a16="http://schemas.microsoft.com/office/drawing/2014/main" id="{F522A984-284C-4EFB-80B0-2C3D2546C167}"/>
              </a:ext>
            </a:extLst>
          </p:cNvPr>
          <p:cNvSpPr txBox="1"/>
          <p:nvPr/>
        </p:nvSpPr>
        <p:spPr>
          <a:xfrm>
            <a:off x="4188785" y="5559452"/>
            <a:ext cx="935203" cy="230832"/>
          </a:xfrm>
          <a:prstGeom prst="rect">
            <a:avLst/>
          </a:prstGeom>
          <a:noFill/>
        </p:spPr>
        <p:txBody>
          <a:bodyPr wrap="square" rtlCol="0">
            <a:spAutoFit/>
          </a:bodyPr>
          <a:lstStyle/>
          <a:p>
            <a:pPr algn="ctr" defTabSz="457200" fontAlgn="base">
              <a:spcBef>
                <a:spcPct val="0"/>
              </a:spcBef>
              <a:spcAft>
                <a:spcPct val="0"/>
              </a:spcAft>
            </a:pPr>
            <a:r>
              <a:rPr lang="en-GB" sz="900" b="1" dirty="0">
                <a:solidFill>
                  <a:prstClr val="black"/>
                </a:solidFill>
                <a:latin typeface="Arial" charset="0"/>
                <a:ea typeface="ＭＳ Ｐゴシック" charset="0"/>
              </a:rPr>
              <a:t>Unlikely</a:t>
            </a:r>
          </a:p>
        </p:txBody>
      </p:sp>
      <p:sp>
        <p:nvSpPr>
          <p:cNvPr id="30" name="Rounded Rectangle 36">
            <a:extLst>
              <a:ext uri="{FF2B5EF4-FFF2-40B4-BE49-F238E27FC236}">
                <a16:creationId xmlns:a16="http://schemas.microsoft.com/office/drawing/2014/main" id="{61057D20-43AA-473C-A7AD-724CD50CAD39}"/>
              </a:ext>
            </a:extLst>
          </p:cNvPr>
          <p:cNvSpPr/>
          <p:nvPr/>
        </p:nvSpPr>
        <p:spPr>
          <a:xfrm>
            <a:off x="5691215" y="5367782"/>
            <a:ext cx="1957017" cy="585948"/>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4800" b="0" i="0" u="none" strike="noStrike" kern="0" cap="none" spc="0" normalizeH="0" baseline="0" noProof="0" dirty="0">
                <a:ln>
                  <a:noFill/>
                </a:ln>
                <a:solidFill>
                  <a:prstClr val="white"/>
                </a:solidFill>
                <a:effectLst/>
                <a:uLnTx/>
                <a:uFillTx/>
                <a:latin typeface="Calibri"/>
                <a:ea typeface="+mn-ea"/>
                <a:cs typeface="+mn-cs"/>
              </a:rPr>
              <a:t>3</a:t>
            </a:r>
          </a:p>
        </p:txBody>
      </p:sp>
      <p:sp>
        <p:nvSpPr>
          <p:cNvPr id="31" name="TextBox 30">
            <a:extLst>
              <a:ext uri="{FF2B5EF4-FFF2-40B4-BE49-F238E27FC236}">
                <a16:creationId xmlns:a16="http://schemas.microsoft.com/office/drawing/2014/main" id="{D6C17E7A-7538-4B17-9C7B-E29C4EA3D2B7}"/>
              </a:ext>
            </a:extLst>
          </p:cNvPr>
          <p:cNvSpPr txBox="1"/>
          <p:nvPr/>
        </p:nvSpPr>
        <p:spPr>
          <a:xfrm>
            <a:off x="6220147" y="5559452"/>
            <a:ext cx="935203" cy="230832"/>
          </a:xfrm>
          <a:prstGeom prst="rect">
            <a:avLst/>
          </a:prstGeom>
          <a:noFill/>
        </p:spPr>
        <p:txBody>
          <a:bodyPr wrap="square" rtlCol="0">
            <a:spAutoFit/>
          </a:bodyPr>
          <a:lstStyle/>
          <a:p>
            <a:pPr algn="ctr" defTabSz="457200" fontAlgn="base">
              <a:spcBef>
                <a:spcPct val="0"/>
              </a:spcBef>
              <a:spcAft>
                <a:spcPct val="0"/>
              </a:spcAft>
            </a:pPr>
            <a:r>
              <a:rPr lang="en-GB" sz="900" b="1" dirty="0">
                <a:solidFill>
                  <a:prstClr val="black"/>
                </a:solidFill>
                <a:latin typeface="Arial" charset="0"/>
                <a:ea typeface="ＭＳ Ｐゴシック" charset="0"/>
              </a:rPr>
              <a:t>Possible</a:t>
            </a:r>
          </a:p>
        </p:txBody>
      </p:sp>
      <p:sp>
        <p:nvSpPr>
          <p:cNvPr id="32" name="Rounded Rectangle 38">
            <a:extLst>
              <a:ext uri="{FF2B5EF4-FFF2-40B4-BE49-F238E27FC236}">
                <a16:creationId xmlns:a16="http://schemas.microsoft.com/office/drawing/2014/main" id="{A2E62B3F-832F-4738-A0CA-1DA4802EFA6E}"/>
              </a:ext>
            </a:extLst>
          </p:cNvPr>
          <p:cNvSpPr/>
          <p:nvPr/>
        </p:nvSpPr>
        <p:spPr>
          <a:xfrm>
            <a:off x="7734374" y="5367782"/>
            <a:ext cx="1957016" cy="585948"/>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4800" b="0" i="0" u="none" strike="noStrike" kern="0" cap="none" spc="0" normalizeH="0" baseline="0" noProof="0" dirty="0">
                <a:ln>
                  <a:noFill/>
                </a:ln>
                <a:solidFill>
                  <a:prstClr val="white"/>
                </a:solidFill>
                <a:effectLst/>
                <a:uLnTx/>
                <a:uFillTx/>
                <a:latin typeface="Calibri"/>
                <a:ea typeface="+mn-ea"/>
                <a:cs typeface="+mn-cs"/>
              </a:rPr>
              <a:t>4</a:t>
            </a:r>
          </a:p>
        </p:txBody>
      </p:sp>
      <p:sp>
        <p:nvSpPr>
          <p:cNvPr id="33" name="TextBox 32">
            <a:extLst>
              <a:ext uri="{FF2B5EF4-FFF2-40B4-BE49-F238E27FC236}">
                <a16:creationId xmlns:a16="http://schemas.microsoft.com/office/drawing/2014/main" id="{73376891-8C0B-406C-9B81-CA20C0EA568A}"/>
              </a:ext>
            </a:extLst>
          </p:cNvPr>
          <p:cNvSpPr txBox="1"/>
          <p:nvPr/>
        </p:nvSpPr>
        <p:spPr>
          <a:xfrm>
            <a:off x="7757604" y="5555973"/>
            <a:ext cx="1957016" cy="230832"/>
          </a:xfrm>
          <a:prstGeom prst="rect">
            <a:avLst/>
          </a:prstGeom>
          <a:noFill/>
        </p:spPr>
        <p:txBody>
          <a:bodyPr wrap="square" rtlCol="0">
            <a:spAutoFit/>
          </a:bodyPr>
          <a:lstStyle/>
          <a:p>
            <a:pPr algn="ctr" defTabSz="457200" fontAlgn="base">
              <a:spcBef>
                <a:spcPct val="0"/>
              </a:spcBef>
              <a:spcAft>
                <a:spcPct val="0"/>
              </a:spcAft>
            </a:pPr>
            <a:r>
              <a:rPr lang="en-GB" sz="900" b="1" dirty="0">
                <a:solidFill>
                  <a:prstClr val="black"/>
                </a:solidFill>
                <a:latin typeface="Arial" charset="0"/>
                <a:ea typeface="ＭＳ Ｐゴシック" charset="0"/>
              </a:rPr>
              <a:t>Somewhat Likely</a:t>
            </a:r>
          </a:p>
        </p:txBody>
      </p:sp>
      <p:sp>
        <p:nvSpPr>
          <p:cNvPr id="34" name="Rounded Rectangle 40">
            <a:extLst>
              <a:ext uri="{FF2B5EF4-FFF2-40B4-BE49-F238E27FC236}">
                <a16:creationId xmlns:a16="http://schemas.microsoft.com/office/drawing/2014/main" id="{4C58C963-636A-4F25-A62D-FC80276AB8E3}"/>
              </a:ext>
            </a:extLst>
          </p:cNvPr>
          <p:cNvSpPr/>
          <p:nvPr/>
        </p:nvSpPr>
        <p:spPr>
          <a:xfrm>
            <a:off x="9777532" y="5383041"/>
            <a:ext cx="1957016" cy="585948"/>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4800" b="0" i="0" u="none" strike="noStrike" kern="0" cap="none" spc="0" normalizeH="0" baseline="0" noProof="0" dirty="0">
                <a:ln>
                  <a:noFill/>
                </a:ln>
                <a:solidFill>
                  <a:prstClr val="white"/>
                </a:solidFill>
                <a:effectLst/>
                <a:uLnTx/>
                <a:uFillTx/>
                <a:latin typeface="Calibri"/>
                <a:ea typeface="+mn-ea"/>
                <a:cs typeface="+mn-cs"/>
              </a:rPr>
              <a:t>5</a:t>
            </a:r>
          </a:p>
        </p:txBody>
      </p:sp>
      <p:sp>
        <p:nvSpPr>
          <p:cNvPr id="35" name="TextBox 34">
            <a:extLst>
              <a:ext uri="{FF2B5EF4-FFF2-40B4-BE49-F238E27FC236}">
                <a16:creationId xmlns:a16="http://schemas.microsoft.com/office/drawing/2014/main" id="{EB0F6F7B-EBB0-434B-940F-BC34BAA3FAAC}"/>
              </a:ext>
            </a:extLst>
          </p:cNvPr>
          <p:cNvSpPr txBox="1"/>
          <p:nvPr/>
        </p:nvSpPr>
        <p:spPr>
          <a:xfrm>
            <a:off x="10261148" y="5555973"/>
            <a:ext cx="935203" cy="230832"/>
          </a:xfrm>
          <a:prstGeom prst="rect">
            <a:avLst/>
          </a:prstGeom>
          <a:noFill/>
        </p:spPr>
        <p:txBody>
          <a:bodyPr wrap="square" rtlCol="0">
            <a:spAutoFit/>
          </a:bodyPr>
          <a:lstStyle/>
          <a:p>
            <a:pPr algn="ctr" defTabSz="457200" fontAlgn="base">
              <a:spcBef>
                <a:spcPct val="0"/>
              </a:spcBef>
              <a:spcAft>
                <a:spcPct val="0"/>
              </a:spcAft>
            </a:pPr>
            <a:r>
              <a:rPr lang="en-GB" sz="900" b="1" dirty="0">
                <a:solidFill>
                  <a:prstClr val="black"/>
                </a:solidFill>
                <a:latin typeface="Arial" charset="0"/>
                <a:ea typeface="ＭＳ Ｐゴシック" charset="0"/>
              </a:rPr>
              <a:t>Very Likely</a:t>
            </a:r>
          </a:p>
        </p:txBody>
      </p:sp>
      <p:sp>
        <p:nvSpPr>
          <p:cNvPr id="2" name="Rectangle 1">
            <a:extLst>
              <a:ext uri="{FF2B5EF4-FFF2-40B4-BE49-F238E27FC236}">
                <a16:creationId xmlns:a16="http://schemas.microsoft.com/office/drawing/2014/main" id="{526BC9C5-8FED-4AD6-ADFA-3FF103DE3FF1}"/>
              </a:ext>
            </a:extLst>
          </p:cNvPr>
          <p:cNvSpPr/>
          <p:nvPr/>
        </p:nvSpPr>
        <p:spPr>
          <a:xfrm>
            <a:off x="87677" y="6554912"/>
            <a:ext cx="795901" cy="2284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Slide Number Placeholder 3">
            <a:extLst>
              <a:ext uri="{FF2B5EF4-FFF2-40B4-BE49-F238E27FC236}">
                <a16:creationId xmlns:a16="http://schemas.microsoft.com/office/drawing/2014/main" id="{4954D475-F4E5-4D74-9A2D-D656D31663DC}"/>
              </a:ext>
            </a:extLst>
          </p:cNvPr>
          <p:cNvSpPr txBox="1">
            <a:spLocks/>
          </p:cNvSpPr>
          <p:nvPr/>
        </p:nvSpPr>
        <p:spPr>
          <a:xfrm>
            <a:off x="10970001" y="6587834"/>
            <a:ext cx="1081706" cy="196847"/>
          </a:xfrm>
          <a:prstGeom prst="rect">
            <a:avLst/>
          </a:prstGeom>
        </p:spPr>
        <p:txBody>
          <a:bodyPr vert="horz" lIns="0" tIns="0" rIns="0" bIns="0" rtlCol="0" anchor="ctr"/>
          <a:lstStyle>
            <a:defPPr>
              <a:defRPr lang="en-US"/>
            </a:defPPr>
            <a:lvl1pPr marL="0" algn="r" defTabSz="914400" rtl="0" eaLnBrk="1" latinLnBrk="0" hangingPunct="1">
              <a:defRPr sz="8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4DB42E12-A786-4CC2-B533-7A1658A15C83}" type="slidenum">
              <a:rPr kumimoji="0" lang="en-GB" sz="800" b="0" i="0" u="none" strike="noStrike" kern="1200" cap="none" spc="0" normalizeH="0" baseline="0" noProof="0" smtClean="0">
                <a:ln>
                  <a:noFill/>
                </a:ln>
                <a:solidFill>
                  <a:srgbClr val="2C273D"/>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800" b="0" i="0" u="none" strike="noStrike" kern="1200" cap="none" spc="0" normalizeH="0" baseline="0" noProof="0" dirty="0">
              <a:ln>
                <a:noFill/>
              </a:ln>
              <a:solidFill>
                <a:srgbClr val="2C273D"/>
              </a:solidFill>
              <a:effectLst/>
              <a:uLnTx/>
              <a:uFillTx/>
              <a:latin typeface="Arial"/>
              <a:ea typeface="+mn-ea"/>
              <a:cs typeface="+mn-cs"/>
            </a:endParaRPr>
          </a:p>
        </p:txBody>
      </p:sp>
    </p:spTree>
    <p:extLst>
      <p:ext uri="{BB962C8B-B14F-4D97-AF65-F5344CB8AC3E}">
        <p14:creationId xmlns:p14="http://schemas.microsoft.com/office/powerpoint/2010/main" val="3422904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Box 49">
            <a:extLst>
              <a:ext uri="{FF2B5EF4-FFF2-40B4-BE49-F238E27FC236}">
                <a16:creationId xmlns:a16="http://schemas.microsoft.com/office/drawing/2014/main" id="{2F18A7DA-898D-4380-A72C-C0D5CEA11C76}"/>
              </a:ext>
            </a:extLst>
          </p:cNvPr>
          <p:cNvSpPr txBox="1"/>
          <p:nvPr/>
        </p:nvSpPr>
        <p:spPr>
          <a:xfrm>
            <a:off x="87677" y="206825"/>
            <a:ext cx="80036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b="1" i="0" u="none" strike="noStrike" kern="1200" cap="none" spc="0" normalizeH="0" baseline="0" noProof="0" dirty="0">
                <a:ln>
                  <a:noFill/>
                </a:ln>
                <a:solidFill>
                  <a:prstClr val="black"/>
                </a:solidFill>
                <a:effectLst/>
                <a:uLnTx/>
                <a:uFillTx/>
                <a:latin typeface="Calibri" panose="020F0502020204030204"/>
                <a:ea typeface="+mn-ea"/>
                <a:cs typeface="+mn-cs"/>
              </a:rPr>
              <a:t>APPENDICES - </a:t>
            </a: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Risk Exposure Matrix</a:t>
            </a:r>
          </a:p>
        </p:txBody>
      </p:sp>
      <p:cxnSp>
        <p:nvCxnSpPr>
          <p:cNvPr id="51" name="Straight Connector 50">
            <a:extLst>
              <a:ext uri="{FF2B5EF4-FFF2-40B4-BE49-F238E27FC236}">
                <a16:creationId xmlns:a16="http://schemas.microsoft.com/office/drawing/2014/main" id="{6DE49712-F6BC-47B6-886A-4E0A5DE1EC1E}"/>
              </a:ext>
            </a:extLst>
          </p:cNvPr>
          <p:cNvCxnSpPr>
            <a:cxnSpLocks/>
          </p:cNvCxnSpPr>
          <p:nvPr/>
        </p:nvCxnSpPr>
        <p:spPr>
          <a:xfrm>
            <a:off x="165100" y="739739"/>
            <a:ext cx="11811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2" name="Picture 7" descr="Image result for NHS Providers Logo. Size: 220 x 106. Source: jobs.theguardian.com">
            <a:extLst>
              <a:ext uri="{FF2B5EF4-FFF2-40B4-BE49-F238E27FC236}">
                <a16:creationId xmlns:a16="http://schemas.microsoft.com/office/drawing/2014/main" id="{E0F50083-66B4-497B-BA16-AFA5C9F644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44467" y="69215"/>
            <a:ext cx="1313171" cy="63271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6" name="Table 35">
            <a:extLst>
              <a:ext uri="{FF2B5EF4-FFF2-40B4-BE49-F238E27FC236}">
                <a16:creationId xmlns:a16="http://schemas.microsoft.com/office/drawing/2014/main" id="{0CC8A1CE-DABC-4DC4-9B1C-7A76805B1302}"/>
              </a:ext>
            </a:extLst>
          </p:cNvPr>
          <p:cNvGraphicFramePr>
            <a:graphicFrameLocks noGrp="1"/>
          </p:cNvGraphicFramePr>
          <p:nvPr>
            <p:extLst>
              <p:ext uri="{D42A27DB-BD31-4B8C-83A1-F6EECF244321}">
                <p14:modId xmlns:p14="http://schemas.microsoft.com/office/powerpoint/2010/main" val="2739539510"/>
              </p:ext>
            </p:extLst>
          </p:nvPr>
        </p:nvGraphicFramePr>
        <p:xfrm>
          <a:off x="2675912" y="1188440"/>
          <a:ext cx="7690840" cy="4062582"/>
        </p:xfrm>
        <a:graphic>
          <a:graphicData uri="http://schemas.openxmlformats.org/drawingml/2006/table">
            <a:tbl>
              <a:tblPr firstRow="1" firstCol="1" bandRow="1"/>
              <a:tblGrid>
                <a:gridCol w="1532561">
                  <a:extLst>
                    <a:ext uri="{9D8B030D-6E8A-4147-A177-3AD203B41FA5}">
                      <a16:colId xmlns:a16="http://schemas.microsoft.com/office/drawing/2014/main" val="20000"/>
                    </a:ext>
                  </a:extLst>
                </a:gridCol>
                <a:gridCol w="1541906">
                  <a:extLst>
                    <a:ext uri="{9D8B030D-6E8A-4147-A177-3AD203B41FA5}">
                      <a16:colId xmlns:a16="http://schemas.microsoft.com/office/drawing/2014/main" val="20001"/>
                    </a:ext>
                  </a:extLst>
                </a:gridCol>
                <a:gridCol w="1532561">
                  <a:extLst>
                    <a:ext uri="{9D8B030D-6E8A-4147-A177-3AD203B41FA5}">
                      <a16:colId xmlns:a16="http://schemas.microsoft.com/office/drawing/2014/main" val="20002"/>
                    </a:ext>
                  </a:extLst>
                </a:gridCol>
                <a:gridCol w="1541906">
                  <a:extLst>
                    <a:ext uri="{9D8B030D-6E8A-4147-A177-3AD203B41FA5}">
                      <a16:colId xmlns:a16="http://schemas.microsoft.com/office/drawing/2014/main" val="20003"/>
                    </a:ext>
                  </a:extLst>
                </a:gridCol>
                <a:gridCol w="1541906">
                  <a:extLst>
                    <a:ext uri="{9D8B030D-6E8A-4147-A177-3AD203B41FA5}">
                      <a16:colId xmlns:a16="http://schemas.microsoft.com/office/drawing/2014/main" val="20004"/>
                    </a:ext>
                  </a:extLst>
                </a:gridCol>
              </a:tblGrid>
              <a:tr h="796294">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4">
                              <a:lumMod val="75000"/>
                            </a:schemeClr>
                          </a:solidFill>
                          <a:effectLst/>
                          <a:uLnTx/>
                          <a:uFillTx/>
                          <a:latin typeface="Calibri"/>
                          <a:ea typeface="+mn-ea"/>
                          <a:cs typeface="+mn-cs"/>
                        </a:rPr>
                        <a:t>M</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2">
                              <a:lumMod val="75000"/>
                            </a:schemeClr>
                          </a:solidFill>
                          <a:effectLst/>
                          <a:uLnTx/>
                          <a:uFillTx/>
                          <a:latin typeface="Calibri"/>
                          <a:ea typeface="+mn-ea"/>
                          <a:cs typeface="+mn-cs"/>
                        </a:rPr>
                        <a:t>H</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77957"/>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kumimoji="0" lang="en-GB" sz="4800" b="0" i="0" u="none" strike="noStrike" kern="0" cap="none" spc="0" normalizeH="0" baseline="0" noProof="0" dirty="0">
                          <a:ln>
                            <a:noFill/>
                          </a:ln>
                          <a:solidFill>
                            <a:schemeClr val="accent2">
                              <a:lumMod val="75000"/>
                            </a:schemeClr>
                          </a:solidFill>
                          <a:effectLst/>
                          <a:uLnTx/>
                          <a:uFillTx/>
                          <a:latin typeface="Calibri"/>
                          <a:ea typeface="+mn-ea"/>
                          <a:cs typeface="+mn-cs"/>
                        </a:rPr>
                        <a:t>H</a:t>
                      </a:r>
                      <a:endParaRPr lang="en-GB" sz="4800" dirty="0">
                        <a:solidFill>
                          <a:schemeClr val="accent2">
                            <a:lumMod val="75000"/>
                          </a:schemeClr>
                        </a:solidFill>
                        <a:effectLst/>
                        <a:latin typeface="+mn-lt"/>
                        <a:ea typeface="Calibri"/>
                        <a:cs typeface="Times New Roman"/>
                      </a:endParaRP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77957"/>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4800" dirty="0">
                          <a:solidFill>
                            <a:schemeClr val="accent2">
                              <a:lumMod val="75000"/>
                            </a:schemeClr>
                          </a:solidFill>
                          <a:effectLst/>
                          <a:latin typeface="+mn-lt"/>
                          <a:ea typeface="Calibri"/>
                          <a:cs typeface="Times New Roman"/>
                        </a:rPr>
                        <a:t>H</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77957"/>
                    </a:solidFill>
                  </a:tcPr>
                </a:tc>
                <a:extLst>
                  <a:ext uri="{0D108BD9-81ED-4DB2-BD59-A6C34878D82A}">
                    <a16:rowId xmlns:a16="http://schemas.microsoft.com/office/drawing/2014/main" val="10001"/>
                  </a:ext>
                </a:extLst>
              </a:tr>
              <a:tr h="779400">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4">
                              <a:lumMod val="75000"/>
                            </a:schemeClr>
                          </a:solidFill>
                          <a:effectLst/>
                          <a:uLnTx/>
                          <a:uFillTx/>
                          <a:latin typeface="Calibri"/>
                          <a:ea typeface="+mn-ea"/>
                          <a:cs typeface="+mn-cs"/>
                        </a:rPr>
                        <a:t>M</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4">
                              <a:lumMod val="75000"/>
                            </a:schemeClr>
                          </a:solidFill>
                          <a:effectLst/>
                          <a:uLnTx/>
                          <a:uFillTx/>
                          <a:latin typeface="Calibri"/>
                          <a:ea typeface="+mn-ea"/>
                          <a:cs typeface="+mn-cs"/>
                        </a:rPr>
                        <a:t>M</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4800" dirty="0">
                          <a:solidFill>
                            <a:schemeClr val="accent2">
                              <a:lumMod val="75000"/>
                            </a:schemeClr>
                          </a:solidFill>
                          <a:effectLst/>
                          <a:latin typeface="+mn-lt"/>
                          <a:ea typeface="Calibri"/>
                          <a:cs typeface="Times New Roman"/>
                        </a:rPr>
                        <a:t>H</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77957"/>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4800" dirty="0">
                          <a:solidFill>
                            <a:schemeClr val="accent2">
                              <a:lumMod val="75000"/>
                            </a:schemeClr>
                          </a:solidFill>
                          <a:effectLst/>
                          <a:latin typeface="+mn-lt"/>
                          <a:ea typeface="Calibri"/>
                          <a:cs typeface="Times New Roman"/>
                        </a:rPr>
                        <a:t>H</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77957"/>
                    </a:solidFill>
                  </a:tcPr>
                </a:tc>
                <a:extLst>
                  <a:ext uri="{0D108BD9-81ED-4DB2-BD59-A6C34878D82A}">
                    <a16:rowId xmlns:a16="http://schemas.microsoft.com/office/drawing/2014/main" val="10002"/>
                  </a:ext>
                </a:extLst>
              </a:tr>
              <a:tr h="893135">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4">
                              <a:lumMod val="75000"/>
                            </a:schemeClr>
                          </a:solidFill>
                          <a:effectLst/>
                          <a:uLnTx/>
                          <a:uFillTx/>
                          <a:latin typeface="Calibri"/>
                          <a:ea typeface="+mn-ea"/>
                          <a:cs typeface="+mn-cs"/>
                        </a:rPr>
                        <a:t>M</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4">
                              <a:lumMod val="75000"/>
                            </a:schemeClr>
                          </a:solidFill>
                          <a:effectLst/>
                          <a:uLnTx/>
                          <a:uFillTx/>
                          <a:latin typeface="Calibri"/>
                          <a:ea typeface="+mn-ea"/>
                          <a:cs typeface="+mn-cs"/>
                        </a:rPr>
                        <a:t>M</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algn="ctr">
                        <a:lnSpc>
                          <a:spcPct val="110000"/>
                        </a:lnSpc>
                        <a:spcBef>
                          <a:spcPts val="100"/>
                        </a:spcBef>
                        <a:spcAft>
                          <a:spcPts val="100"/>
                        </a:spcAft>
                      </a:pPr>
                      <a:r>
                        <a:rPr lang="en-GB" sz="4800" dirty="0">
                          <a:solidFill>
                            <a:schemeClr val="accent2">
                              <a:lumMod val="75000"/>
                            </a:schemeClr>
                          </a:solidFill>
                          <a:effectLst/>
                          <a:latin typeface="+mn-lt"/>
                          <a:ea typeface="Calibri"/>
                          <a:cs typeface="Times New Roman"/>
                        </a:rPr>
                        <a:t>H</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77957"/>
                    </a:solidFill>
                  </a:tcPr>
                </a:tc>
                <a:extLst>
                  <a:ext uri="{0D108BD9-81ED-4DB2-BD59-A6C34878D82A}">
                    <a16:rowId xmlns:a16="http://schemas.microsoft.com/office/drawing/2014/main" val="10003"/>
                  </a:ext>
                </a:extLst>
              </a:tr>
              <a:tr h="829340">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4">
                              <a:lumMod val="75000"/>
                            </a:schemeClr>
                          </a:solidFill>
                          <a:effectLst/>
                          <a:uLnTx/>
                          <a:uFillTx/>
                          <a:latin typeface="Calibri"/>
                          <a:ea typeface="+mn-ea"/>
                          <a:cs typeface="+mn-cs"/>
                        </a:rPr>
                        <a:t>M</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4">
                              <a:lumMod val="75000"/>
                            </a:schemeClr>
                          </a:solidFill>
                          <a:effectLst/>
                          <a:uLnTx/>
                          <a:uFillTx/>
                          <a:latin typeface="Calibri"/>
                          <a:ea typeface="+mn-ea"/>
                          <a:cs typeface="+mn-cs"/>
                        </a:rPr>
                        <a:t>M</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10004"/>
                  </a:ext>
                </a:extLst>
              </a:tr>
              <a:tr h="733511">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noProof="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tx1"/>
                          </a:solidFill>
                          <a:latin typeface="Trebuchet MS"/>
                        </a:defRPr>
                      </a:lvl1pPr>
                      <a:lvl2pPr marL="457200" algn="l" defTabSz="914400" rtl="0" eaLnBrk="1" latinLnBrk="0" hangingPunct="1">
                        <a:defRPr sz="1800" kern="1200">
                          <a:solidFill>
                            <a:schemeClr val="tx1"/>
                          </a:solidFill>
                          <a:latin typeface="Trebuchet MS"/>
                        </a:defRPr>
                      </a:lvl2pPr>
                      <a:lvl3pPr marL="914400" algn="l" defTabSz="914400" rtl="0" eaLnBrk="1" latinLnBrk="0" hangingPunct="1">
                        <a:defRPr sz="1800" kern="1200">
                          <a:solidFill>
                            <a:schemeClr val="tx1"/>
                          </a:solidFill>
                          <a:latin typeface="Trebuchet MS"/>
                        </a:defRPr>
                      </a:lvl3pPr>
                      <a:lvl4pPr marL="1371600" algn="l" defTabSz="914400" rtl="0" eaLnBrk="1" latinLnBrk="0" hangingPunct="1">
                        <a:defRPr sz="1800" kern="1200">
                          <a:solidFill>
                            <a:schemeClr val="tx1"/>
                          </a:solidFill>
                          <a:latin typeface="Trebuchet MS"/>
                        </a:defRPr>
                      </a:lvl4pPr>
                      <a:lvl5pPr marL="1828800" algn="l" defTabSz="914400" rtl="0" eaLnBrk="1" latinLnBrk="0" hangingPunct="1">
                        <a:defRPr sz="1800" kern="1200">
                          <a:solidFill>
                            <a:schemeClr val="tx1"/>
                          </a:solidFill>
                          <a:latin typeface="Trebuchet MS"/>
                        </a:defRPr>
                      </a:lvl5pPr>
                      <a:lvl6pPr marL="2286000" algn="l" defTabSz="914400" rtl="0" eaLnBrk="1" latinLnBrk="0" hangingPunct="1">
                        <a:defRPr sz="1800" kern="1200">
                          <a:solidFill>
                            <a:schemeClr val="tx1"/>
                          </a:solidFill>
                          <a:latin typeface="Trebuchet MS"/>
                        </a:defRPr>
                      </a:lvl6pPr>
                      <a:lvl7pPr marL="2743200" algn="l" defTabSz="914400" rtl="0" eaLnBrk="1" latinLnBrk="0" hangingPunct="1">
                        <a:defRPr sz="1800" kern="1200">
                          <a:solidFill>
                            <a:schemeClr val="tx1"/>
                          </a:solidFill>
                          <a:latin typeface="Trebuchet MS"/>
                        </a:defRPr>
                      </a:lvl7pPr>
                      <a:lvl8pPr marL="3200400" algn="l" defTabSz="914400" rtl="0" eaLnBrk="1" latinLnBrk="0" hangingPunct="1">
                        <a:defRPr sz="1800" kern="1200">
                          <a:solidFill>
                            <a:schemeClr val="tx1"/>
                          </a:solidFill>
                          <a:latin typeface="Trebuchet MS"/>
                        </a:defRPr>
                      </a:lvl8pPr>
                      <a:lvl9pPr marL="3657600" algn="l" defTabSz="914400" rtl="0" eaLnBrk="1" latinLnBrk="0" hangingPunct="1">
                        <a:defRPr sz="1800" kern="1200">
                          <a:solidFill>
                            <a:schemeClr val="tx1"/>
                          </a:solidFill>
                          <a:latin typeface="Trebuchet MS"/>
                        </a:defRPr>
                      </a:lvl9pPr>
                    </a:lstStyle>
                    <a:p>
                      <a:pPr marL="0" marR="0" lvl="0" indent="0" algn="ctr" defTabSz="914400" rtl="0" eaLnBrk="1" fontAlgn="auto" latinLnBrk="0" hangingPunct="1">
                        <a:lnSpc>
                          <a:spcPct val="110000"/>
                        </a:lnSpc>
                        <a:spcBef>
                          <a:spcPts val="100"/>
                        </a:spcBef>
                        <a:spcAft>
                          <a:spcPts val="100"/>
                        </a:spcAft>
                        <a:buClrTx/>
                        <a:buSzTx/>
                        <a:buFontTx/>
                        <a:buNone/>
                        <a:tabLst/>
                        <a:defRPr/>
                      </a:pPr>
                      <a:r>
                        <a:rPr kumimoji="0" lang="en-GB" sz="4800" b="0" i="0" u="none" strike="noStrike" kern="0" cap="none" spc="0" normalizeH="0" baseline="0" dirty="0">
                          <a:ln>
                            <a:noFill/>
                          </a:ln>
                          <a:solidFill>
                            <a:schemeClr val="accent6">
                              <a:lumMod val="75000"/>
                            </a:schemeClr>
                          </a:solidFill>
                          <a:effectLst/>
                          <a:uLnTx/>
                          <a:uFillTx/>
                          <a:latin typeface="Calibri"/>
                          <a:ea typeface="+mn-ea"/>
                          <a:cs typeface="+mn-cs"/>
                        </a:rPr>
                        <a:t>L</a:t>
                      </a:r>
                    </a:p>
                  </a:txBody>
                  <a:tcPr marL="84407" marR="844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005"/>
                  </a:ext>
                </a:extLst>
              </a:tr>
            </a:tbl>
          </a:graphicData>
        </a:graphic>
      </p:graphicFrame>
      <p:sp>
        <p:nvSpPr>
          <p:cNvPr id="37" name="Rounded Rectangle 6">
            <a:extLst>
              <a:ext uri="{FF2B5EF4-FFF2-40B4-BE49-F238E27FC236}">
                <a16:creationId xmlns:a16="http://schemas.microsoft.com/office/drawing/2014/main" id="{E86E139F-7B58-4042-87A1-58A1022F1497}"/>
              </a:ext>
            </a:extLst>
          </p:cNvPr>
          <p:cNvSpPr/>
          <p:nvPr/>
        </p:nvSpPr>
        <p:spPr>
          <a:xfrm>
            <a:off x="1452143" y="1217096"/>
            <a:ext cx="312278" cy="4026785"/>
          </a:xfrm>
          <a:prstGeom prst="roundRect">
            <a:avLst/>
          </a:prstGeom>
          <a:solidFill>
            <a:srgbClr val="C00000"/>
          </a:solidFill>
          <a:ln w="9525" cap="flat" cmpd="sng" algn="ctr">
            <a:solidFill>
              <a:srgbClr val="4F81BD">
                <a:shade val="95000"/>
                <a:satMod val="105000"/>
              </a:srgbClr>
            </a:solidFill>
            <a:prstDash val="solid"/>
          </a:ln>
          <a:effectLst/>
        </p:spPr>
        <p:txBody>
          <a:bodyPr vert="vert270"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1600" b="1" i="0" u="none" strike="noStrike" kern="0" cap="none" spc="0" normalizeH="0" baseline="0" noProof="0" dirty="0">
                <a:ln>
                  <a:noFill/>
                </a:ln>
                <a:solidFill>
                  <a:prstClr val="white"/>
                </a:solidFill>
                <a:effectLst/>
                <a:uLnTx/>
                <a:uFillTx/>
                <a:latin typeface="Calibri"/>
                <a:ea typeface="+mn-ea"/>
                <a:cs typeface="+mn-cs"/>
              </a:rPr>
              <a:t>Consequence</a:t>
            </a:r>
          </a:p>
        </p:txBody>
      </p:sp>
      <p:sp>
        <p:nvSpPr>
          <p:cNvPr id="38" name="Rounded Rectangle 11">
            <a:extLst>
              <a:ext uri="{FF2B5EF4-FFF2-40B4-BE49-F238E27FC236}">
                <a16:creationId xmlns:a16="http://schemas.microsoft.com/office/drawing/2014/main" id="{F29BB9D6-D692-4A15-B31E-1F9CC0F7ACC1}"/>
              </a:ext>
            </a:extLst>
          </p:cNvPr>
          <p:cNvSpPr/>
          <p:nvPr/>
        </p:nvSpPr>
        <p:spPr>
          <a:xfrm>
            <a:off x="1894312" y="1217096"/>
            <a:ext cx="723562" cy="714199"/>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6000" b="0" i="0" u="none" strike="noStrike" kern="0" cap="none" spc="0" normalizeH="0" baseline="0" noProof="0" dirty="0">
                <a:ln>
                  <a:noFill/>
                </a:ln>
                <a:solidFill>
                  <a:prstClr val="white"/>
                </a:solidFill>
                <a:effectLst/>
                <a:uLnTx/>
                <a:uFillTx/>
                <a:latin typeface="Calibri"/>
                <a:ea typeface="+mn-ea"/>
                <a:cs typeface="+mn-cs"/>
              </a:rPr>
              <a:t>5</a:t>
            </a:r>
          </a:p>
        </p:txBody>
      </p:sp>
      <p:sp>
        <p:nvSpPr>
          <p:cNvPr id="39" name="Rounded Rectangle 12">
            <a:extLst>
              <a:ext uri="{FF2B5EF4-FFF2-40B4-BE49-F238E27FC236}">
                <a16:creationId xmlns:a16="http://schemas.microsoft.com/office/drawing/2014/main" id="{1A9FB915-9E36-4902-AC61-843716F51E88}"/>
              </a:ext>
            </a:extLst>
          </p:cNvPr>
          <p:cNvSpPr/>
          <p:nvPr/>
        </p:nvSpPr>
        <p:spPr>
          <a:xfrm>
            <a:off x="1893784" y="2033137"/>
            <a:ext cx="724090" cy="714199"/>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6000" b="0" i="0" u="none" strike="noStrike" kern="0" cap="none" spc="0" normalizeH="0" baseline="0" noProof="0" dirty="0">
                <a:ln>
                  <a:noFill/>
                </a:ln>
                <a:solidFill>
                  <a:prstClr val="white"/>
                </a:solidFill>
                <a:effectLst/>
                <a:uLnTx/>
                <a:uFillTx/>
                <a:latin typeface="Calibri"/>
                <a:ea typeface="+mn-ea"/>
                <a:cs typeface="+mn-cs"/>
              </a:rPr>
              <a:t>4</a:t>
            </a:r>
          </a:p>
        </p:txBody>
      </p:sp>
      <p:sp>
        <p:nvSpPr>
          <p:cNvPr id="40" name="Rounded Rectangle 13">
            <a:extLst>
              <a:ext uri="{FF2B5EF4-FFF2-40B4-BE49-F238E27FC236}">
                <a16:creationId xmlns:a16="http://schemas.microsoft.com/office/drawing/2014/main" id="{C84FEF69-6DB7-460B-AA67-C990FF2A1B4F}"/>
              </a:ext>
            </a:extLst>
          </p:cNvPr>
          <p:cNvSpPr/>
          <p:nvPr/>
        </p:nvSpPr>
        <p:spPr>
          <a:xfrm>
            <a:off x="1894312" y="2863480"/>
            <a:ext cx="723562" cy="706209"/>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6000" b="0" i="0" u="none" strike="noStrike" kern="0" cap="none" spc="0" normalizeH="0" baseline="0" noProof="0" dirty="0">
                <a:ln>
                  <a:noFill/>
                </a:ln>
                <a:solidFill>
                  <a:prstClr val="white"/>
                </a:solidFill>
                <a:effectLst/>
                <a:uLnTx/>
                <a:uFillTx/>
                <a:latin typeface="Calibri"/>
                <a:ea typeface="+mn-ea"/>
                <a:cs typeface="+mn-cs"/>
              </a:rPr>
              <a:t>3</a:t>
            </a:r>
          </a:p>
        </p:txBody>
      </p:sp>
      <p:sp>
        <p:nvSpPr>
          <p:cNvPr id="41" name="Rounded Rectangle 14">
            <a:extLst>
              <a:ext uri="{FF2B5EF4-FFF2-40B4-BE49-F238E27FC236}">
                <a16:creationId xmlns:a16="http://schemas.microsoft.com/office/drawing/2014/main" id="{B5C75E85-6CEF-421C-92D2-4F59C3CF610D}"/>
              </a:ext>
            </a:extLst>
          </p:cNvPr>
          <p:cNvSpPr/>
          <p:nvPr/>
        </p:nvSpPr>
        <p:spPr>
          <a:xfrm>
            <a:off x="1893784" y="3699563"/>
            <a:ext cx="723562" cy="714200"/>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6000" b="0" i="0" u="none" strike="noStrike" kern="0" cap="none" spc="0" normalizeH="0" baseline="0" noProof="0" dirty="0">
                <a:ln>
                  <a:noFill/>
                </a:ln>
                <a:solidFill>
                  <a:prstClr val="white"/>
                </a:solidFill>
                <a:effectLst/>
                <a:uLnTx/>
                <a:uFillTx/>
                <a:latin typeface="Calibri"/>
                <a:ea typeface="+mn-ea"/>
                <a:cs typeface="+mn-cs"/>
              </a:rPr>
              <a:t>2</a:t>
            </a:r>
          </a:p>
        </p:txBody>
      </p:sp>
      <p:sp>
        <p:nvSpPr>
          <p:cNvPr id="42" name="Rounded Rectangle 15">
            <a:extLst>
              <a:ext uri="{FF2B5EF4-FFF2-40B4-BE49-F238E27FC236}">
                <a16:creationId xmlns:a16="http://schemas.microsoft.com/office/drawing/2014/main" id="{9B541985-A0D2-4D82-AA7B-8E37BAEF444E}"/>
              </a:ext>
            </a:extLst>
          </p:cNvPr>
          <p:cNvSpPr/>
          <p:nvPr/>
        </p:nvSpPr>
        <p:spPr>
          <a:xfrm>
            <a:off x="1893784" y="4537671"/>
            <a:ext cx="723562" cy="706210"/>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6000" b="0" i="0" u="none" strike="noStrike" kern="0" cap="none" spc="0" normalizeH="0" baseline="0" noProof="0" dirty="0">
                <a:ln>
                  <a:noFill/>
                </a:ln>
                <a:solidFill>
                  <a:prstClr val="white"/>
                </a:solidFill>
                <a:effectLst/>
                <a:uLnTx/>
                <a:uFillTx/>
                <a:latin typeface="Calibri"/>
                <a:ea typeface="+mn-ea"/>
                <a:cs typeface="+mn-cs"/>
              </a:rPr>
              <a:t>1</a:t>
            </a:r>
          </a:p>
        </p:txBody>
      </p:sp>
      <p:sp>
        <p:nvSpPr>
          <p:cNvPr id="43" name="Text Box 2">
            <a:extLst>
              <a:ext uri="{FF2B5EF4-FFF2-40B4-BE49-F238E27FC236}">
                <a16:creationId xmlns:a16="http://schemas.microsoft.com/office/drawing/2014/main" id="{A187AE86-BF44-4B24-B2F6-BA422FF7F99B}"/>
              </a:ext>
            </a:extLst>
          </p:cNvPr>
          <p:cNvSpPr txBox="1">
            <a:spLocks noChangeArrowheads="1"/>
          </p:cNvSpPr>
          <p:nvPr/>
        </p:nvSpPr>
        <p:spPr bwMode="auto">
          <a:xfrm>
            <a:off x="1822986" y="1342537"/>
            <a:ext cx="888444" cy="485140"/>
          </a:xfrm>
          <a:prstGeom prst="rect">
            <a:avLst/>
          </a:prstGeom>
          <a:noFill/>
          <a:ln w="9525">
            <a:noFill/>
            <a:miter lim="800000"/>
            <a:headEnd/>
            <a:tailEnd/>
          </a:ln>
        </p:spPr>
        <p:txBody>
          <a:bodyPr rot="0" vert="horz" wrap="square" lIns="91440" tIns="45720" rIns="91440" bIns="45720" anchor="ctr" anchorCtr="0">
            <a:noAutofit/>
          </a:bodyPr>
          <a:lstStyle/>
          <a:p>
            <a:pPr algn="ctr">
              <a:lnSpc>
                <a:spcPct val="115000"/>
              </a:lnSpc>
            </a:pPr>
            <a:r>
              <a:rPr lang="en-GB" sz="900" b="1" dirty="0">
                <a:solidFill>
                  <a:prstClr val="black"/>
                </a:solidFill>
                <a:latin typeface="Arial"/>
                <a:ea typeface="Calibri"/>
                <a:cs typeface="Times New Roman"/>
              </a:rPr>
              <a:t>Catastrophic</a:t>
            </a:r>
            <a:endParaRPr lang="en-GB" sz="900" dirty="0">
              <a:solidFill>
                <a:prstClr val="black"/>
              </a:solidFill>
              <a:latin typeface="Arial"/>
              <a:ea typeface="Calibri"/>
              <a:cs typeface="Times New Roman"/>
            </a:endParaRPr>
          </a:p>
        </p:txBody>
      </p:sp>
      <p:sp>
        <p:nvSpPr>
          <p:cNvPr id="44" name="Text Box 2">
            <a:extLst>
              <a:ext uri="{FF2B5EF4-FFF2-40B4-BE49-F238E27FC236}">
                <a16:creationId xmlns:a16="http://schemas.microsoft.com/office/drawing/2014/main" id="{AED73519-3BA9-4B48-B858-AC389F37A7A6}"/>
              </a:ext>
            </a:extLst>
          </p:cNvPr>
          <p:cNvSpPr txBox="1">
            <a:spLocks noChangeArrowheads="1"/>
          </p:cNvSpPr>
          <p:nvPr/>
        </p:nvSpPr>
        <p:spPr bwMode="auto">
          <a:xfrm>
            <a:off x="1822986" y="2136755"/>
            <a:ext cx="888444" cy="485140"/>
          </a:xfrm>
          <a:prstGeom prst="rect">
            <a:avLst/>
          </a:prstGeom>
          <a:noFill/>
          <a:ln w="9525">
            <a:noFill/>
            <a:miter lim="800000"/>
            <a:headEnd/>
            <a:tailEnd/>
          </a:ln>
        </p:spPr>
        <p:txBody>
          <a:bodyPr rot="0" vert="horz" wrap="square" lIns="91440" tIns="45720" rIns="91440" bIns="45720" anchor="ctr" anchorCtr="0">
            <a:noAutofit/>
          </a:bodyPr>
          <a:lstStyle/>
          <a:p>
            <a:pPr algn="ctr">
              <a:lnSpc>
                <a:spcPct val="115000"/>
              </a:lnSpc>
            </a:pPr>
            <a:r>
              <a:rPr lang="en-GB" sz="900" b="1" dirty="0">
                <a:solidFill>
                  <a:prstClr val="black"/>
                </a:solidFill>
                <a:latin typeface="Arial"/>
                <a:ea typeface="Calibri"/>
                <a:cs typeface="Times New Roman"/>
              </a:rPr>
              <a:t>Severe</a:t>
            </a:r>
            <a:endParaRPr lang="en-GB" sz="900" dirty="0">
              <a:solidFill>
                <a:prstClr val="black"/>
              </a:solidFill>
              <a:latin typeface="Arial"/>
              <a:ea typeface="Calibri"/>
              <a:cs typeface="Times New Roman"/>
            </a:endParaRPr>
          </a:p>
        </p:txBody>
      </p:sp>
      <p:sp>
        <p:nvSpPr>
          <p:cNvPr id="45" name="Text Box 2">
            <a:extLst>
              <a:ext uri="{FF2B5EF4-FFF2-40B4-BE49-F238E27FC236}">
                <a16:creationId xmlns:a16="http://schemas.microsoft.com/office/drawing/2014/main" id="{E134E2CE-BA40-482D-AEC8-E1557452D99E}"/>
              </a:ext>
            </a:extLst>
          </p:cNvPr>
          <p:cNvSpPr txBox="1">
            <a:spLocks noChangeArrowheads="1"/>
          </p:cNvSpPr>
          <p:nvPr/>
        </p:nvSpPr>
        <p:spPr bwMode="auto">
          <a:xfrm>
            <a:off x="1814931" y="2955174"/>
            <a:ext cx="888444" cy="485140"/>
          </a:xfrm>
          <a:prstGeom prst="rect">
            <a:avLst/>
          </a:prstGeom>
          <a:noFill/>
          <a:ln w="9525">
            <a:noFill/>
            <a:miter lim="800000"/>
            <a:headEnd/>
            <a:tailEnd/>
          </a:ln>
        </p:spPr>
        <p:txBody>
          <a:bodyPr rot="0" vert="horz" wrap="square" lIns="91440" tIns="45720" rIns="91440" bIns="45720" anchor="ctr" anchorCtr="0">
            <a:noAutofit/>
          </a:bodyPr>
          <a:lstStyle/>
          <a:p>
            <a:pPr algn="ctr">
              <a:lnSpc>
                <a:spcPct val="115000"/>
              </a:lnSpc>
            </a:pPr>
            <a:r>
              <a:rPr lang="en-GB" sz="900" b="1" dirty="0">
                <a:solidFill>
                  <a:prstClr val="black"/>
                </a:solidFill>
                <a:latin typeface="Arial"/>
                <a:ea typeface="Calibri"/>
                <a:cs typeface="Times New Roman"/>
              </a:rPr>
              <a:t>Moderate</a:t>
            </a:r>
            <a:endParaRPr lang="en-GB" sz="900" dirty="0">
              <a:solidFill>
                <a:prstClr val="black"/>
              </a:solidFill>
              <a:latin typeface="Arial"/>
              <a:ea typeface="Calibri"/>
              <a:cs typeface="Times New Roman"/>
            </a:endParaRPr>
          </a:p>
        </p:txBody>
      </p:sp>
      <p:sp>
        <p:nvSpPr>
          <p:cNvPr id="46" name="Text Box 2">
            <a:extLst>
              <a:ext uri="{FF2B5EF4-FFF2-40B4-BE49-F238E27FC236}">
                <a16:creationId xmlns:a16="http://schemas.microsoft.com/office/drawing/2014/main" id="{8DABB5C5-5B43-4D87-ACE3-5DEC66DF3535}"/>
              </a:ext>
            </a:extLst>
          </p:cNvPr>
          <p:cNvSpPr txBox="1">
            <a:spLocks noChangeArrowheads="1"/>
          </p:cNvSpPr>
          <p:nvPr/>
        </p:nvSpPr>
        <p:spPr bwMode="auto">
          <a:xfrm>
            <a:off x="1811343" y="3825853"/>
            <a:ext cx="888444" cy="485140"/>
          </a:xfrm>
          <a:prstGeom prst="rect">
            <a:avLst/>
          </a:prstGeom>
          <a:noFill/>
          <a:ln w="9525">
            <a:noFill/>
            <a:miter lim="800000"/>
            <a:headEnd/>
            <a:tailEnd/>
          </a:ln>
        </p:spPr>
        <p:txBody>
          <a:bodyPr rot="0" vert="horz" wrap="square" lIns="91440" tIns="45720" rIns="91440" bIns="45720" anchor="ctr" anchorCtr="0">
            <a:noAutofit/>
          </a:bodyPr>
          <a:lstStyle/>
          <a:p>
            <a:pPr algn="ctr">
              <a:lnSpc>
                <a:spcPct val="115000"/>
              </a:lnSpc>
            </a:pPr>
            <a:r>
              <a:rPr lang="en-GB" sz="900" b="1" dirty="0">
                <a:solidFill>
                  <a:prstClr val="black"/>
                </a:solidFill>
                <a:latin typeface="Arial"/>
                <a:ea typeface="Calibri"/>
                <a:cs typeface="Times New Roman"/>
              </a:rPr>
              <a:t>Minor</a:t>
            </a:r>
            <a:endParaRPr lang="en-GB" sz="900" dirty="0">
              <a:solidFill>
                <a:prstClr val="black"/>
              </a:solidFill>
              <a:latin typeface="Arial"/>
              <a:ea typeface="Calibri"/>
              <a:cs typeface="Times New Roman"/>
            </a:endParaRPr>
          </a:p>
        </p:txBody>
      </p:sp>
      <p:sp>
        <p:nvSpPr>
          <p:cNvPr id="47" name="Text Box 2">
            <a:extLst>
              <a:ext uri="{FF2B5EF4-FFF2-40B4-BE49-F238E27FC236}">
                <a16:creationId xmlns:a16="http://schemas.microsoft.com/office/drawing/2014/main" id="{9FC14D18-C11E-4052-8FAB-2BED54CA77BB}"/>
              </a:ext>
            </a:extLst>
          </p:cNvPr>
          <p:cNvSpPr txBox="1">
            <a:spLocks noChangeArrowheads="1"/>
          </p:cNvSpPr>
          <p:nvPr/>
        </p:nvSpPr>
        <p:spPr bwMode="auto">
          <a:xfrm>
            <a:off x="1811343" y="4682969"/>
            <a:ext cx="888444" cy="485140"/>
          </a:xfrm>
          <a:prstGeom prst="rect">
            <a:avLst/>
          </a:prstGeom>
          <a:noFill/>
          <a:ln w="9525">
            <a:noFill/>
            <a:miter lim="800000"/>
            <a:headEnd/>
            <a:tailEnd/>
          </a:ln>
        </p:spPr>
        <p:txBody>
          <a:bodyPr rot="0" vert="horz" wrap="square" lIns="91440" tIns="45720" rIns="91440" bIns="45720" anchor="ctr" anchorCtr="0">
            <a:noAutofit/>
          </a:bodyPr>
          <a:lstStyle/>
          <a:p>
            <a:pPr algn="ctr">
              <a:lnSpc>
                <a:spcPct val="115000"/>
              </a:lnSpc>
            </a:pPr>
            <a:r>
              <a:rPr lang="en-GB" sz="900" b="1" dirty="0">
                <a:solidFill>
                  <a:prstClr val="black"/>
                </a:solidFill>
                <a:latin typeface="Arial"/>
                <a:ea typeface="Calibri"/>
                <a:cs typeface="Times New Roman"/>
              </a:rPr>
              <a:t>Limited</a:t>
            </a:r>
            <a:endParaRPr lang="en-GB" sz="900" dirty="0">
              <a:solidFill>
                <a:prstClr val="black"/>
              </a:solidFill>
              <a:latin typeface="Arial"/>
              <a:ea typeface="Calibri"/>
              <a:cs typeface="Times New Roman"/>
            </a:endParaRPr>
          </a:p>
        </p:txBody>
      </p:sp>
      <p:sp>
        <p:nvSpPr>
          <p:cNvPr id="48" name="Rounded Rectangle 22">
            <a:extLst>
              <a:ext uri="{FF2B5EF4-FFF2-40B4-BE49-F238E27FC236}">
                <a16:creationId xmlns:a16="http://schemas.microsoft.com/office/drawing/2014/main" id="{ADD16B22-59A7-46A6-BE42-3234FDAE98C2}"/>
              </a:ext>
            </a:extLst>
          </p:cNvPr>
          <p:cNvSpPr/>
          <p:nvPr/>
        </p:nvSpPr>
        <p:spPr>
          <a:xfrm>
            <a:off x="2700046" y="5326397"/>
            <a:ext cx="1446308" cy="585948"/>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4800" b="0" i="0" u="none" strike="noStrike" kern="0" cap="none" spc="0" normalizeH="0" baseline="0" noProof="0" dirty="0">
                <a:ln>
                  <a:noFill/>
                </a:ln>
                <a:solidFill>
                  <a:prstClr val="white"/>
                </a:solidFill>
                <a:effectLst/>
                <a:uLnTx/>
                <a:uFillTx/>
                <a:latin typeface="Calibri"/>
                <a:ea typeface="+mn-ea"/>
                <a:cs typeface="+mn-cs"/>
              </a:rPr>
              <a:t>1</a:t>
            </a:r>
          </a:p>
        </p:txBody>
      </p:sp>
      <p:sp>
        <p:nvSpPr>
          <p:cNvPr id="49" name="TextBox 48">
            <a:extLst>
              <a:ext uri="{FF2B5EF4-FFF2-40B4-BE49-F238E27FC236}">
                <a16:creationId xmlns:a16="http://schemas.microsoft.com/office/drawing/2014/main" id="{47A206A9-84B1-4C53-A07C-5BD40ED86B8E}"/>
              </a:ext>
            </a:extLst>
          </p:cNvPr>
          <p:cNvSpPr txBox="1"/>
          <p:nvPr/>
        </p:nvSpPr>
        <p:spPr>
          <a:xfrm>
            <a:off x="2742747" y="5516920"/>
            <a:ext cx="1446308" cy="230832"/>
          </a:xfrm>
          <a:prstGeom prst="rect">
            <a:avLst/>
          </a:prstGeom>
          <a:noFill/>
        </p:spPr>
        <p:txBody>
          <a:bodyPr wrap="square" rtlCol="0">
            <a:spAutoFit/>
          </a:bodyPr>
          <a:lstStyle/>
          <a:p>
            <a:pPr algn="ctr" defTabSz="457200" fontAlgn="base">
              <a:spcBef>
                <a:spcPct val="0"/>
              </a:spcBef>
              <a:spcAft>
                <a:spcPct val="0"/>
              </a:spcAft>
            </a:pPr>
            <a:r>
              <a:rPr lang="en-GB" sz="900" b="1" dirty="0">
                <a:solidFill>
                  <a:prstClr val="black"/>
                </a:solidFill>
                <a:latin typeface="Arial" charset="0"/>
                <a:ea typeface="ＭＳ Ｐゴシック" charset="0"/>
              </a:rPr>
              <a:t>Extremely Unlikely</a:t>
            </a:r>
          </a:p>
        </p:txBody>
      </p:sp>
      <p:sp>
        <p:nvSpPr>
          <p:cNvPr id="53" name="Rounded Rectangle 33">
            <a:extLst>
              <a:ext uri="{FF2B5EF4-FFF2-40B4-BE49-F238E27FC236}">
                <a16:creationId xmlns:a16="http://schemas.microsoft.com/office/drawing/2014/main" id="{18FCAD98-CEDC-4FEA-A20D-6EF63FB15E50}"/>
              </a:ext>
            </a:extLst>
          </p:cNvPr>
          <p:cNvSpPr/>
          <p:nvPr/>
        </p:nvSpPr>
        <p:spPr>
          <a:xfrm>
            <a:off x="2690032" y="6024192"/>
            <a:ext cx="7690840" cy="323425"/>
          </a:xfrm>
          <a:prstGeom prst="roundRect">
            <a:avLst/>
          </a:prstGeom>
          <a:solidFill>
            <a:srgbClr val="C00000"/>
          </a:solidFill>
          <a:ln w="9525" cap="flat" cmpd="sng" algn="ctr">
            <a:solidFill>
              <a:srgbClr val="4F81BD">
                <a:shade val="95000"/>
                <a:satMod val="105000"/>
              </a:srgbClr>
            </a:solidFill>
            <a:prstDash val="solid"/>
          </a:ln>
          <a:effectLst/>
        </p:spPr>
        <p:txBody>
          <a:bodyPr vert="horz"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1600" b="1" i="0" u="none" strike="noStrike" kern="0" cap="none" spc="0" normalizeH="0" baseline="0" noProof="0" dirty="0">
                <a:ln>
                  <a:noFill/>
                </a:ln>
                <a:solidFill>
                  <a:prstClr val="white"/>
                </a:solidFill>
                <a:effectLst/>
                <a:uLnTx/>
                <a:uFillTx/>
                <a:latin typeface="Calibri"/>
                <a:ea typeface="+mn-ea"/>
                <a:cs typeface="+mn-cs"/>
              </a:rPr>
              <a:t>Likelihood</a:t>
            </a:r>
          </a:p>
        </p:txBody>
      </p:sp>
      <p:sp>
        <p:nvSpPr>
          <p:cNvPr id="54" name="Rounded Rectangle 34">
            <a:extLst>
              <a:ext uri="{FF2B5EF4-FFF2-40B4-BE49-F238E27FC236}">
                <a16:creationId xmlns:a16="http://schemas.microsoft.com/office/drawing/2014/main" id="{7A86DCA7-4E03-40A6-8927-73B9B115033D}"/>
              </a:ext>
            </a:extLst>
          </p:cNvPr>
          <p:cNvSpPr/>
          <p:nvPr/>
        </p:nvSpPr>
        <p:spPr>
          <a:xfrm>
            <a:off x="4251967" y="5326397"/>
            <a:ext cx="1446308" cy="585948"/>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4800" b="0" i="0" u="none" strike="noStrike" kern="0" cap="none" spc="0" normalizeH="0" baseline="0" noProof="0" dirty="0">
                <a:ln>
                  <a:noFill/>
                </a:ln>
                <a:solidFill>
                  <a:prstClr val="white"/>
                </a:solidFill>
                <a:effectLst/>
                <a:uLnTx/>
                <a:uFillTx/>
                <a:latin typeface="Calibri"/>
                <a:ea typeface="+mn-ea"/>
                <a:cs typeface="+mn-cs"/>
              </a:rPr>
              <a:t>2</a:t>
            </a:r>
          </a:p>
        </p:txBody>
      </p:sp>
      <p:sp>
        <p:nvSpPr>
          <p:cNvPr id="55" name="TextBox 54">
            <a:extLst>
              <a:ext uri="{FF2B5EF4-FFF2-40B4-BE49-F238E27FC236}">
                <a16:creationId xmlns:a16="http://schemas.microsoft.com/office/drawing/2014/main" id="{DE1F2E87-005D-4EAC-BC60-2C7BE5842C68}"/>
              </a:ext>
            </a:extLst>
          </p:cNvPr>
          <p:cNvSpPr txBox="1"/>
          <p:nvPr/>
        </p:nvSpPr>
        <p:spPr>
          <a:xfrm>
            <a:off x="4675733" y="5513441"/>
            <a:ext cx="691149" cy="230832"/>
          </a:xfrm>
          <a:prstGeom prst="rect">
            <a:avLst/>
          </a:prstGeom>
          <a:noFill/>
        </p:spPr>
        <p:txBody>
          <a:bodyPr wrap="square" rtlCol="0">
            <a:spAutoFit/>
          </a:bodyPr>
          <a:lstStyle/>
          <a:p>
            <a:pPr algn="ctr" defTabSz="457200" fontAlgn="base">
              <a:spcBef>
                <a:spcPct val="0"/>
              </a:spcBef>
              <a:spcAft>
                <a:spcPct val="0"/>
              </a:spcAft>
            </a:pPr>
            <a:r>
              <a:rPr lang="en-GB" sz="900" b="1" dirty="0">
                <a:solidFill>
                  <a:prstClr val="black"/>
                </a:solidFill>
                <a:latin typeface="Arial" charset="0"/>
                <a:ea typeface="ＭＳ Ｐゴシック" charset="0"/>
              </a:rPr>
              <a:t>Unlikely</a:t>
            </a:r>
          </a:p>
        </p:txBody>
      </p:sp>
      <p:sp>
        <p:nvSpPr>
          <p:cNvPr id="56" name="Rounded Rectangle 36">
            <a:extLst>
              <a:ext uri="{FF2B5EF4-FFF2-40B4-BE49-F238E27FC236}">
                <a16:creationId xmlns:a16="http://schemas.microsoft.com/office/drawing/2014/main" id="{027EE4D2-969D-4456-978C-7F64B0B1FB4A}"/>
              </a:ext>
            </a:extLst>
          </p:cNvPr>
          <p:cNvSpPr/>
          <p:nvPr/>
        </p:nvSpPr>
        <p:spPr>
          <a:xfrm>
            <a:off x="5812417" y="5340442"/>
            <a:ext cx="1430435" cy="585948"/>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4800" b="0" i="0" u="none" strike="noStrike" kern="0" cap="none" spc="0" normalizeH="0" baseline="0" noProof="0" dirty="0">
                <a:ln>
                  <a:noFill/>
                </a:ln>
                <a:solidFill>
                  <a:prstClr val="white"/>
                </a:solidFill>
                <a:effectLst/>
                <a:uLnTx/>
                <a:uFillTx/>
                <a:latin typeface="Calibri"/>
                <a:ea typeface="+mn-ea"/>
                <a:cs typeface="+mn-cs"/>
              </a:rPr>
              <a:t>3</a:t>
            </a:r>
          </a:p>
        </p:txBody>
      </p:sp>
      <p:sp>
        <p:nvSpPr>
          <p:cNvPr id="57" name="TextBox 56">
            <a:extLst>
              <a:ext uri="{FF2B5EF4-FFF2-40B4-BE49-F238E27FC236}">
                <a16:creationId xmlns:a16="http://schemas.microsoft.com/office/drawing/2014/main" id="{6D4747F1-81B2-40FB-9EB0-197EDA9E2ED7}"/>
              </a:ext>
            </a:extLst>
          </p:cNvPr>
          <p:cNvSpPr txBox="1"/>
          <p:nvPr/>
        </p:nvSpPr>
        <p:spPr>
          <a:xfrm>
            <a:off x="6181852" y="5510846"/>
            <a:ext cx="683564" cy="230832"/>
          </a:xfrm>
          <a:prstGeom prst="rect">
            <a:avLst/>
          </a:prstGeom>
          <a:noFill/>
        </p:spPr>
        <p:txBody>
          <a:bodyPr wrap="square" rtlCol="0">
            <a:spAutoFit/>
          </a:bodyPr>
          <a:lstStyle/>
          <a:p>
            <a:pPr algn="ctr" defTabSz="457200" fontAlgn="base">
              <a:spcBef>
                <a:spcPct val="0"/>
              </a:spcBef>
              <a:spcAft>
                <a:spcPct val="0"/>
              </a:spcAft>
            </a:pPr>
            <a:r>
              <a:rPr lang="en-GB" sz="900" b="1" dirty="0">
                <a:solidFill>
                  <a:prstClr val="black"/>
                </a:solidFill>
                <a:latin typeface="Arial" charset="0"/>
                <a:ea typeface="ＭＳ Ｐゴシック" charset="0"/>
              </a:rPr>
              <a:t>Possible</a:t>
            </a:r>
          </a:p>
        </p:txBody>
      </p:sp>
      <p:sp>
        <p:nvSpPr>
          <p:cNvPr id="58" name="Rounded Rectangle 38">
            <a:extLst>
              <a:ext uri="{FF2B5EF4-FFF2-40B4-BE49-F238E27FC236}">
                <a16:creationId xmlns:a16="http://schemas.microsoft.com/office/drawing/2014/main" id="{1ACD5D5F-1DDE-486D-AEBE-8FC4242A514D}"/>
              </a:ext>
            </a:extLst>
          </p:cNvPr>
          <p:cNvSpPr/>
          <p:nvPr/>
        </p:nvSpPr>
        <p:spPr>
          <a:xfrm>
            <a:off x="7349032" y="5334145"/>
            <a:ext cx="1430435" cy="585948"/>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4800" b="0" i="0" u="none" strike="noStrike" kern="0" cap="none" spc="0" normalizeH="0" baseline="0" noProof="0" dirty="0">
                <a:ln>
                  <a:noFill/>
                </a:ln>
                <a:solidFill>
                  <a:prstClr val="white"/>
                </a:solidFill>
                <a:effectLst/>
                <a:uLnTx/>
                <a:uFillTx/>
                <a:latin typeface="Calibri"/>
                <a:ea typeface="+mn-ea"/>
                <a:cs typeface="+mn-cs"/>
              </a:rPr>
              <a:t>4</a:t>
            </a:r>
          </a:p>
        </p:txBody>
      </p:sp>
      <p:sp>
        <p:nvSpPr>
          <p:cNvPr id="59" name="TextBox 58">
            <a:extLst>
              <a:ext uri="{FF2B5EF4-FFF2-40B4-BE49-F238E27FC236}">
                <a16:creationId xmlns:a16="http://schemas.microsoft.com/office/drawing/2014/main" id="{97C9680F-AA28-4D1C-A89B-3E5558204A20}"/>
              </a:ext>
            </a:extLst>
          </p:cNvPr>
          <p:cNvSpPr txBox="1"/>
          <p:nvPr/>
        </p:nvSpPr>
        <p:spPr>
          <a:xfrm>
            <a:off x="7159606" y="5522336"/>
            <a:ext cx="1957016" cy="230832"/>
          </a:xfrm>
          <a:prstGeom prst="rect">
            <a:avLst/>
          </a:prstGeom>
          <a:noFill/>
        </p:spPr>
        <p:txBody>
          <a:bodyPr wrap="square" rtlCol="0">
            <a:spAutoFit/>
          </a:bodyPr>
          <a:lstStyle/>
          <a:p>
            <a:pPr algn="ctr" defTabSz="457200" fontAlgn="base">
              <a:spcBef>
                <a:spcPct val="0"/>
              </a:spcBef>
              <a:spcAft>
                <a:spcPct val="0"/>
              </a:spcAft>
            </a:pPr>
            <a:r>
              <a:rPr lang="en-GB" sz="900" b="1" dirty="0">
                <a:solidFill>
                  <a:prstClr val="black"/>
                </a:solidFill>
                <a:latin typeface="Arial" charset="0"/>
                <a:ea typeface="ＭＳ Ｐゴシック" charset="0"/>
              </a:rPr>
              <a:t>Somewhat Likely</a:t>
            </a:r>
          </a:p>
        </p:txBody>
      </p:sp>
      <p:sp>
        <p:nvSpPr>
          <p:cNvPr id="60" name="Rounded Rectangle 40">
            <a:extLst>
              <a:ext uri="{FF2B5EF4-FFF2-40B4-BE49-F238E27FC236}">
                <a16:creationId xmlns:a16="http://schemas.microsoft.com/office/drawing/2014/main" id="{7241A896-7EBE-4A9F-BECA-D9B1F6C5AA33}"/>
              </a:ext>
            </a:extLst>
          </p:cNvPr>
          <p:cNvSpPr/>
          <p:nvPr/>
        </p:nvSpPr>
        <p:spPr>
          <a:xfrm>
            <a:off x="8885647" y="5329366"/>
            <a:ext cx="1430435" cy="585948"/>
          </a:xfrm>
          <a:prstGeom prst="roundRect">
            <a:avLst/>
          </a:prstGeom>
          <a:solidFill>
            <a:sysClr val="window" lastClr="FFFFFF">
              <a:lumMod val="85000"/>
            </a:sysClr>
          </a:solidFill>
          <a:ln w="9525" cap="flat" cmpd="sng" algn="ctr">
            <a:noFill/>
            <a:prstDash val="solid"/>
          </a:ln>
          <a:effectLst/>
        </p:spPr>
        <p:txBody>
          <a:bodyPr rtlCol="0" anchor="ctr"/>
          <a:lstStyle/>
          <a:p>
            <a:pPr marL="0" marR="0" lvl="0" indent="0" algn="ctr" defTabSz="457200" eaLnBrk="1" fontAlgn="base" latinLnBrk="0" hangingPunct="1">
              <a:lnSpc>
                <a:spcPct val="100000"/>
              </a:lnSpc>
              <a:spcBef>
                <a:spcPct val="0"/>
              </a:spcBef>
              <a:spcAft>
                <a:spcPct val="0"/>
              </a:spcAft>
              <a:buClrTx/>
              <a:buSzTx/>
              <a:buFontTx/>
              <a:buNone/>
              <a:tabLst/>
              <a:defRPr/>
            </a:pPr>
            <a:r>
              <a:rPr kumimoji="0" lang="en-GB" sz="4800" b="0" i="0" u="none" strike="noStrike" kern="0" cap="none" spc="0" normalizeH="0" baseline="0" noProof="0" dirty="0">
                <a:ln>
                  <a:noFill/>
                </a:ln>
                <a:solidFill>
                  <a:prstClr val="white"/>
                </a:solidFill>
                <a:effectLst/>
                <a:uLnTx/>
                <a:uFillTx/>
                <a:latin typeface="Calibri"/>
                <a:ea typeface="+mn-ea"/>
                <a:cs typeface="+mn-cs"/>
              </a:rPr>
              <a:t>5</a:t>
            </a:r>
          </a:p>
        </p:txBody>
      </p:sp>
      <p:sp>
        <p:nvSpPr>
          <p:cNvPr id="61" name="TextBox 60">
            <a:extLst>
              <a:ext uri="{FF2B5EF4-FFF2-40B4-BE49-F238E27FC236}">
                <a16:creationId xmlns:a16="http://schemas.microsoft.com/office/drawing/2014/main" id="{7BF147BF-3189-451F-ACEA-CEC653CECFF4}"/>
              </a:ext>
            </a:extLst>
          </p:cNvPr>
          <p:cNvSpPr txBox="1"/>
          <p:nvPr/>
        </p:nvSpPr>
        <p:spPr>
          <a:xfrm>
            <a:off x="9160167" y="5523564"/>
            <a:ext cx="871404" cy="230832"/>
          </a:xfrm>
          <a:prstGeom prst="rect">
            <a:avLst/>
          </a:prstGeom>
          <a:noFill/>
        </p:spPr>
        <p:txBody>
          <a:bodyPr wrap="square" rtlCol="0">
            <a:spAutoFit/>
          </a:bodyPr>
          <a:lstStyle/>
          <a:p>
            <a:pPr algn="ctr" defTabSz="457200" fontAlgn="base">
              <a:spcBef>
                <a:spcPct val="0"/>
              </a:spcBef>
              <a:spcAft>
                <a:spcPct val="0"/>
              </a:spcAft>
            </a:pPr>
            <a:r>
              <a:rPr lang="en-GB" sz="900" b="1" dirty="0">
                <a:solidFill>
                  <a:prstClr val="black"/>
                </a:solidFill>
                <a:latin typeface="Arial" charset="0"/>
                <a:ea typeface="ＭＳ Ｐゴシック" charset="0"/>
              </a:rPr>
              <a:t>Very Likely</a:t>
            </a:r>
          </a:p>
        </p:txBody>
      </p:sp>
      <p:sp>
        <p:nvSpPr>
          <p:cNvPr id="2" name="TextBox 1">
            <a:extLst>
              <a:ext uri="{FF2B5EF4-FFF2-40B4-BE49-F238E27FC236}">
                <a16:creationId xmlns:a16="http://schemas.microsoft.com/office/drawing/2014/main" id="{2A914E5C-021D-4AF5-A19E-9E322F4989AC}"/>
              </a:ext>
            </a:extLst>
          </p:cNvPr>
          <p:cNvSpPr txBox="1"/>
          <p:nvPr/>
        </p:nvSpPr>
        <p:spPr>
          <a:xfrm>
            <a:off x="3882191" y="4462696"/>
            <a:ext cx="414669" cy="307777"/>
          </a:xfrm>
          <a:prstGeom prst="rect">
            <a:avLst/>
          </a:prstGeom>
          <a:noFill/>
        </p:spPr>
        <p:txBody>
          <a:bodyPr wrap="square" rtlCol="0">
            <a:spAutoFit/>
          </a:bodyPr>
          <a:lstStyle/>
          <a:p>
            <a:r>
              <a:rPr lang="en-GB" sz="1400" b="1" dirty="0">
                <a:solidFill>
                  <a:schemeClr val="tx2"/>
                </a:solidFill>
              </a:rPr>
              <a:t>1</a:t>
            </a:r>
          </a:p>
        </p:txBody>
      </p:sp>
      <p:sp>
        <p:nvSpPr>
          <p:cNvPr id="62" name="TextBox 61">
            <a:extLst>
              <a:ext uri="{FF2B5EF4-FFF2-40B4-BE49-F238E27FC236}">
                <a16:creationId xmlns:a16="http://schemas.microsoft.com/office/drawing/2014/main" id="{1B40D26A-9165-404D-BEAA-EB2871B1B497}"/>
              </a:ext>
            </a:extLst>
          </p:cNvPr>
          <p:cNvSpPr txBox="1"/>
          <p:nvPr/>
        </p:nvSpPr>
        <p:spPr>
          <a:xfrm>
            <a:off x="5448722" y="4466237"/>
            <a:ext cx="414669" cy="307777"/>
          </a:xfrm>
          <a:prstGeom prst="rect">
            <a:avLst/>
          </a:prstGeom>
          <a:noFill/>
        </p:spPr>
        <p:txBody>
          <a:bodyPr wrap="square" rtlCol="0">
            <a:spAutoFit/>
          </a:bodyPr>
          <a:lstStyle/>
          <a:p>
            <a:r>
              <a:rPr lang="en-GB" sz="1400" b="1" dirty="0">
                <a:solidFill>
                  <a:schemeClr val="tx2"/>
                </a:solidFill>
              </a:rPr>
              <a:t>2</a:t>
            </a:r>
          </a:p>
        </p:txBody>
      </p:sp>
      <p:sp>
        <p:nvSpPr>
          <p:cNvPr id="63" name="TextBox 62">
            <a:extLst>
              <a:ext uri="{FF2B5EF4-FFF2-40B4-BE49-F238E27FC236}">
                <a16:creationId xmlns:a16="http://schemas.microsoft.com/office/drawing/2014/main" id="{9C76EC6F-6214-433A-84B3-6E9766952EE4}"/>
              </a:ext>
            </a:extLst>
          </p:cNvPr>
          <p:cNvSpPr txBox="1"/>
          <p:nvPr/>
        </p:nvSpPr>
        <p:spPr>
          <a:xfrm>
            <a:off x="6983358" y="4459148"/>
            <a:ext cx="414669" cy="307777"/>
          </a:xfrm>
          <a:prstGeom prst="rect">
            <a:avLst/>
          </a:prstGeom>
          <a:noFill/>
        </p:spPr>
        <p:txBody>
          <a:bodyPr wrap="square" rtlCol="0">
            <a:spAutoFit/>
          </a:bodyPr>
          <a:lstStyle/>
          <a:p>
            <a:r>
              <a:rPr lang="en-GB" sz="1400" b="1" dirty="0">
                <a:solidFill>
                  <a:schemeClr val="tx2"/>
                </a:solidFill>
              </a:rPr>
              <a:t>3</a:t>
            </a:r>
          </a:p>
        </p:txBody>
      </p:sp>
      <p:sp>
        <p:nvSpPr>
          <p:cNvPr id="64" name="TextBox 63">
            <a:extLst>
              <a:ext uri="{FF2B5EF4-FFF2-40B4-BE49-F238E27FC236}">
                <a16:creationId xmlns:a16="http://schemas.microsoft.com/office/drawing/2014/main" id="{C6CBD68C-297A-422B-82EE-DCD3D122B762}"/>
              </a:ext>
            </a:extLst>
          </p:cNvPr>
          <p:cNvSpPr txBox="1"/>
          <p:nvPr/>
        </p:nvSpPr>
        <p:spPr>
          <a:xfrm>
            <a:off x="8539254" y="4462690"/>
            <a:ext cx="414669" cy="307777"/>
          </a:xfrm>
          <a:prstGeom prst="rect">
            <a:avLst/>
          </a:prstGeom>
          <a:noFill/>
        </p:spPr>
        <p:txBody>
          <a:bodyPr wrap="square" rtlCol="0">
            <a:spAutoFit/>
          </a:bodyPr>
          <a:lstStyle/>
          <a:p>
            <a:r>
              <a:rPr lang="en-GB" sz="1400" b="1" dirty="0">
                <a:solidFill>
                  <a:schemeClr val="tx2"/>
                </a:solidFill>
              </a:rPr>
              <a:t>4</a:t>
            </a:r>
          </a:p>
        </p:txBody>
      </p:sp>
      <p:sp>
        <p:nvSpPr>
          <p:cNvPr id="65" name="TextBox 64">
            <a:extLst>
              <a:ext uri="{FF2B5EF4-FFF2-40B4-BE49-F238E27FC236}">
                <a16:creationId xmlns:a16="http://schemas.microsoft.com/office/drawing/2014/main" id="{15FF05FC-5B3D-46E0-BC72-EFA9B889C23E}"/>
              </a:ext>
            </a:extLst>
          </p:cNvPr>
          <p:cNvSpPr txBox="1"/>
          <p:nvPr/>
        </p:nvSpPr>
        <p:spPr>
          <a:xfrm>
            <a:off x="10095146" y="4466233"/>
            <a:ext cx="414669" cy="307777"/>
          </a:xfrm>
          <a:prstGeom prst="rect">
            <a:avLst/>
          </a:prstGeom>
          <a:noFill/>
        </p:spPr>
        <p:txBody>
          <a:bodyPr wrap="square" rtlCol="0">
            <a:spAutoFit/>
          </a:bodyPr>
          <a:lstStyle/>
          <a:p>
            <a:r>
              <a:rPr lang="en-GB" sz="1400" b="1" dirty="0">
                <a:solidFill>
                  <a:schemeClr val="tx2"/>
                </a:solidFill>
              </a:rPr>
              <a:t>5</a:t>
            </a:r>
          </a:p>
        </p:txBody>
      </p:sp>
      <p:sp>
        <p:nvSpPr>
          <p:cNvPr id="66" name="TextBox 65">
            <a:extLst>
              <a:ext uri="{FF2B5EF4-FFF2-40B4-BE49-F238E27FC236}">
                <a16:creationId xmlns:a16="http://schemas.microsoft.com/office/drawing/2014/main" id="{44690F6D-F96D-4E8B-8901-D87640F0EECF}"/>
              </a:ext>
            </a:extLst>
          </p:cNvPr>
          <p:cNvSpPr txBox="1"/>
          <p:nvPr/>
        </p:nvSpPr>
        <p:spPr>
          <a:xfrm>
            <a:off x="3885733" y="3647524"/>
            <a:ext cx="414669" cy="307777"/>
          </a:xfrm>
          <a:prstGeom prst="rect">
            <a:avLst/>
          </a:prstGeom>
          <a:noFill/>
        </p:spPr>
        <p:txBody>
          <a:bodyPr wrap="square" rtlCol="0">
            <a:spAutoFit/>
          </a:bodyPr>
          <a:lstStyle/>
          <a:p>
            <a:r>
              <a:rPr lang="en-GB" sz="1400" b="1" dirty="0">
                <a:solidFill>
                  <a:schemeClr val="tx2"/>
                </a:solidFill>
              </a:rPr>
              <a:t>2</a:t>
            </a:r>
          </a:p>
        </p:txBody>
      </p:sp>
      <p:sp>
        <p:nvSpPr>
          <p:cNvPr id="67" name="TextBox 66">
            <a:extLst>
              <a:ext uri="{FF2B5EF4-FFF2-40B4-BE49-F238E27FC236}">
                <a16:creationId xmlns:a16="http://schemas.microsoft.com/office/drawing/2014/main" id="{B0B3739C-7381-403F-B87D-449DEE49B94F}"/>
              </a:ext>
            </a:extLst>
          </p:cNvPr>
          <p:cNvSpPr txBox="1"/>
          <p:nvPr/>
        </p:nvSpPr>
        <p:spPr>
          <a:xfrm>
            <a:off x="5452263" y="3640432"/>
            <a:ext cx="414669" cy="307777"/>
          </a:xfrm>
          <a:prstGeom prst="rect">
            <a:avLst/>
          </a:prstGeom>
          <a:noFill/>
        </p:spPr>
        <p:txBody>
          <a:bodyPr wrap="square" rtlCol="0">
            <a:spAutoFit/>
          </a:bodyPr>
          <a:lstStyle/>
          <a:p>
            <a:r>
              <a:rPr lang="en-GB" sz="1400" b="1" dirty="0">
                <a:solidFill>
                  <a:schemeClr val="tx2"/>
                </a:solidFill>
              </a:rPr>
              <a:t>4</a:t>
            </a:r>
          </a:p>
        </p:txBody>
      </p:sp>
      <p:sp>
        <p:nvSpPr>
          <p:cNvPr id="68" name="TextBox 67">
            <a:extLst>
              <a:ext uri="{FF2B5EF4-FFF2-40B4-BE49-F238E27FC236}">
                <a16:creationId xmlns:a16="http://schemas.microsoft.com/office/drawing/2014/main" id="{C308F948-8692-407A-A15E-B1D826FE81A1}"/>
              </a:ext>
            </a:extLst>
          </p:cNvPr>
          <p:cNvSpPr txBox="1"/>
          <p:nvPr/>
        </p:nvSpPr>
        <p:spPr>
          <a:xfrm>
            <a:off x="6997524" y="3643973"/>
            <a:ext cx="414669" cy="307777"/>
          </a:xfrm>
          <a:prstGeom prst="rect">
            <a:avLst/>
          </a:prstGeom>
          <a:noFill/>
        </p:spPr>
        <p:txBody>
          <a:bodyPr wrap="square" rtlCol="0">
            <a:spAutoFit/>
          </a:bodyPr>
          <a:lstStyle/>
          <a:p>
            <a:r>
              <a:rPr lang="en-GB" sz="1400" b="1" dirty="0">
                <a:solidFill>
                  <a:schemeClr val="tx2"/>
                </a:solidFill>
              </a:rPr>
              <a:t>6</a:t>
            </a:r>
          </a:p>
        </p:txBody>
      </p:sp>
      <p:sp>
        <p:nvSpPr>
          <p:cNvPr id="69" name="TextBox 68">
            <a:extLst>
              <a:ext uri="{FF2B5EF4-FFF2-40B4-BE49-F238E27FC236}">
                <a16:creationId xmlns:a16="http://schemas.microsoft.com/office/drawing/2014/main" id="{0B0DA738-13E4-474B-AA5F-C61AE11A26EA}"/>
              </a:ext>
            </a:extLst>
          </p:cNvPr>
          <p:cNvSpPr txBox="1"/>
          <p:nvPr/>
        </p:nvSpPr>
        <p:spPr>
          <a:xfrm>
            <a:off x="8542790" y="3647513"/>
            <a:ext cx="414669" cy="307777"/>
          </a:xfrm>
          <a:prstGeom prst="rect">
            <a:avLst/>
          </a:prstGeom>
          <a:noFill/>
        </p:spPr>
        <p:txBody>
          <a:bodyPr wrap="square" rtlCol="0">
            <a:spAutoFit/>
          </a:bodyPr>
          <a:lstStyle/>
          <a:p>
            <a:r>
              <a:rPr lang="en-GB" sz="1400" b="1" dirty="0">
                <a:solidFill>
                  <a:schemeClr val="tx2"/>
                </a:solidFill>
              </a:rPr>
              <a:t>8</a:t>
            </a:r>
          </a:p>
        </p:txBody>
      </p:sp>
      <p:sp>
        <p:nvSpPr>
          <p:cNvPr id="70" name="TextBox 69">
            <a:extLst>
              <a:ext uri="{FF2B5EF4-FFF2-40B4-BE49-F238E27FC236}">
                <a16:creationId xmlns:a16="http://schemas.microsoft.com/office/drawing/2014/main" id="{60DEE08B-7217-4AF7-B8FD-7A457ABE9CAC}"/>
              </a:ext>
            </a:extLst>
          </p:cNvPr>
          <p:cNvSpPr txBox="1"/>
          <p:nvPr/>
        </p:nvSpPr>
        <p:spPr>
          <a:xfrm>
            <a:off x="10002988" y="3640422"/>
            <a:ext cx="414669" cy="307777"/>
          </a:xfrm>
          <a:prstGeom prst="rect">
            <a:avLst/>
          </a:prstGeom>
          <a:noFill/>
        </p:spPr>
        <p:txBody>
          <a:bodyPr wrap="square" rtlCol="0">
            <a:spAutoFit/>
          </a:bodyPr>
          <a:lstStyle/>
          <a:p>
            <a:r>
              <a:rPr lang="en-GB" sz="1400" b="1" dirty="0">
                <a:solidFill>
                  <a:schemeClr val="tx2"/>
                </a:solidFill>
              </a:rPr>
              <a:t>10</a:t>
            </a:r>
          </a:p>
        </p:txBody>
      </p:sp>
      <p:sp>
        <p:nvSpPr>
          <p:cNvPr id="71" name="TextBox 70">
            <a:extLst>
              <a:ext uri="{FF2B5EF4-FFF2-40B4-BE49-F238E27FC236}">
                <a16:creationId xmlns:a16="http://schemas.microsoft.com/office/drawing/2014/main" id="{C1C347B7-421C-4B73-B208-ACF178822B3A}"/>
              </a:ext>
            </a:extLst>
          </p:cNvPr>
          <p:cNvSpPr txBox="1"/>
          <p:nvPr/>
        </p:nvSpPr>
        <p:spPr>
          <a:xfrm>
            <a:off x="3878642" y="2779192"/>
            <a:ext cx="414669" cy="307777"/>
          </a:xfrm>
          <a:prstGeom prst="rect">
            <a:avLst/>
          </a:prstGeom>
          <a:noFill/>
        </p:spPr>
        <p:txBody>
          <a:bodyPr wrap="square" rtlCol="0">
            <a:spAutoFit/>
          </a:bodyPr>
          <a:lstStyle/>
          <a:p>
            <a:r>
              <a:rPr lang="en-GB" sz="1400" b="1" dirty="0">
                <a:solidFill>
                  <a:schemeClr val="tx2"/>
                </a:solidFill>
              </a:rPr>
              <a:t>3</a:t>
            </a:r>
          </a:p>
        </p:txBody>
      </p:sp>
      <p:sp>
        <p:nvSpPr>
          <p:cNvPr id="72" name="TextBox 71">
            <a:extLst>
              <a:ext uri="{FF2B5EF4-FFF2-40B4-BE49-F238E27FC236}">
                <a16:creationId xmlns:a16="http://schemas.microsoft.com/office/drawing/2014/main" id="{4F541E05-8FD8-45F1-8D54-40C5C099E052}"/>
              </a:ext>
            </a:extLst>
          </p:cNvPr>
          <p:cNvSpPr txBox="1"/>
          <p:nvPr/>
        </p:nvSpPr>
        <p:spPr>
          <a:xfrm>
            <a:off x="5452268" y="2779190"/>
            <a:ext cx="414669" cy="307777"/>
          </a:xfrm>
          <a:prstGeom prst="rect">
            <a:avLst/>
          </a:prstGeom>
          <a:noFill/>
        </p:spPr>
        <p:txBody>
          <a:bodyPr wrap="square" rtlCol="0">
            <a:spAutoFit/>
          </a:bodyPr>
          <a:lstStyle/>
          <a:p>
            <a:r>
              <a:rPr lang="en-GB" sz="1400" b="1" dirty="0">
                <a:solidFill>
                  <a:schemeClr val="tx2"/>
                </a:solidFill>
              </a:rPr>
              <a:t>6</a:t>
            </a:r>
          </a:p>
        </p:txBody>
      </p:sp>
      <p:sp>
        <p:nvSpPr>
          <p:cNvPr id="73" name="TextBox 72">
            <a:extLst>
              <a:ext uri="{FF2B5EF4-FFF2-40B4-BE49-F238E27FC236}">
                <a16:creationId xmlns:a16="http://schemas.microsoft.com/office/drawing/2014/main" id="{54E18C61-66EC-4C14-BEF2-B63E2CB3F124}"/>
              </a:ext>
            </a:extLst>
          </p:cNvPr>
          <p:cNvSpPr txBox="1"/>
          <p:nvPr/>
        </p:nvSpPr>
        <p:spPr>
          <a:xfrm>
            <a:off x="5455809" y="1995917"/>
            <a:ext cx="414669" cy="307777"/>
          </a:xfrm>
          <a:prstGeom prst="rect">
            <a:avLst/>
          </a:prstGeom>
          <a:noFill/>
        </p:spPr>
        <p:txBody>
          <a:bodyPr wrap="square" rtlCol="0">
            <a:spAutoFit/>
          </a:bodyPr>
          <a:lstStyle/>
          <a:p>
            <a:r>
              <a:rPr lang="en-GB" sz="1400" b="1" dirty="0">
                <a:solidFill>
                  <a:schemeClr val="tx2"/>
                </a:solidFill>
              </a:rPr>
              <a:t>8</a:t>
            </a:r>
          </a:p>
        </p:txBody>
      </p:sp>
      <p:sp>
        <p:nvSpPr>
          <p:cNvPr id="74" name="TextBox 73">
            <a:extLst>
              <a:ext uri="{FF2B5EF4-FFF2-40B4-BE49-F238E27FC236}">
                <a16:creationId xmlns:a16="http://schemas.microsoft.com/office/drawing/2014/main" id="{5AC10EEB-FCDF-4EED-A314-07A03AA95A3B}"/>
              </a:ext>
            </a:extLst>
          </p:cNvPr>
          <p:cNvSpPr txBox="1"/>
          <p:nvPr/>
        </p:nvSpPr>
        <p:spPr>
          <a:xfrm>
            <a:off x="3882183" y="1985291"/>
            <a:ext cx="414669" cy="307777"/>
          </a:xfrm>
          <a:prstGeom prst="rect">
            <a:avLst/>
          </a:prstGeom>
          <a:noFill/>
        </p:spPr>
        <p:txBody>
          <a:bodyPr wrap="square" rtlCol="0">
            <a:spAutoFit/>
          </a:bodyPr>
          <a:lstStyle/>
          <a:p>
            <a:r>
              <a:rPr lang="en-GB" sz="1400" b="1" dirty="0">
                <a:solidFill>
                  <a:schemeClr val="tx2"/>
                </a:solidFill>
              </a:rPr>
              <a:t>4</a:t>
            </a:r>
          </a:p>
        </p:txBody>
      </p:sp>
      <p:sp>
        <p:nvSpPr>
          <p:cNvPr id="75" name="TextBox 74">
            <a:extLst>
              <a:ext uri="{FF2B5EF4-FFF2-40B4-BE49-F238E27FC236}">
                <a16:creationId xmlns:a16="http://schemas.microsoft.com/office/drawing/2014/main" id="{7AA160E9-E53F-47C7-A4E9-F292AD9B48A1}"/>
              </a:ext>
            </a:extLst>
          </p:cNvPr>
          <p:cNvSpPr txBox="1"/>
          <p:nvPr/>
        </p:nvSpPr>
        <p:spPr>
          <a:xfrm>
            <a:off x="3885725" y="1191394"/>
            <a:ext cx="414669" cy="307777"/>
          </a:xfrm>
          <a:prstGeom prst="rect">
            <a:avLst/>
          </a:prstGeom>
          <a:noFill/>
        </p:spPr>
        <p:txBody>
          <a:bodyPr wrap="square" rtlCol="0">
            <a:spAutoFit/>
          </a:bodyPr>
          <a:lstStyle/>
          <a:p>
            <a:r>
              <a:rPr lang="en-GB" sz="1400" b="1" dirty="0">
                <a:solidFill>
                  <a:schemeClr val="tx2"/>
                </a:solidFill>
              </a:rPr>
              <a:t>5</a:t>
            </a:r>
          </a:p>
        </p:txBody>
      </p:sp>
      <p:sp>
        <p:nvSpPr>
          <p:cNvPr id="76" name="TextBox 75">
            <a:extLst>
              <a:ext uri="{FF2B5EF4-FFF2-40B4-BE49-F238E27FC236}">
                <a16:creationId xmlns:a16="http://schemas.microsoft.com/office/drawing/2014/main" id="{83B52A1B-F6E4-44F6-9D83-298DC1459CC7}"/>
              </a:ext>
            </a:extLst>
          </p:cNvPr>
          <p:cNvSpPr txBox="1"/>
          <p:nvPr/>
        </p:nvSpPr>
        <p:spPr>
          <a:xfrm>
            <a:off x="5406187" y="1202016"/>
            <a:ext cx="414669" cy="307777"/>
          </a:xfrm>
          <a:prstGeom prst="rect">
            <a:avLst/>
          </a:prstGeom>
          <a:noFill/>
        </p:spPr>
        <p:txBody>
          <a:bodyPr wrap="square" rtlCol="0">
            <a:spAutoFit/>
          </a:bodyPr>
          <a:lstStyle/>
          <a:p>
            <a:r>
              <a:rPr lang="en-GB" sz="1400" b="1" dirty="0">
                <a:solidFill>
                  <a:schemeClr val="tx2"/>
                </a:solidFill>
              </a:rPr>
              <a:t>10</a:t>
            </a:r>
          </a:p>
        </p:txBody>
      </p:sp>
      <p:sp>
        <p:nvSpPr>
          <p:cNvPr id="77" name="TextBox 76">
            <a:extLst>
              <a:ext uri="{FF2B5EF4-FFF2-40B4-BE49-F238E27FC236}">
                <a16:creationId xmlns:a16="http://schemas.microsoft.com/office/drawing/2014/main" id="{D9FB4054-573E-48CB-BA9B-6539F9DDEB33}"/>
              </a:ext>
            </a:extLst>
          </p:cNvPr>
          <p:cNvSpPr txBox="1"/>
          <p:nvPr/>
        </p:nvSpPr>
        <p:spPr>
          <a:xfrm>
            <a:off x="7001066" y="2775645"/>
            <a:ext cx="414669" cy="307777"/>
          </a:xfrm>
          <a:prstGeom prst="rect">
            <a:avLst/>
          </a:prstGeom>
          <a:noFill/>
        </p:spPr>
        <p:txBody>
          <a:bodyPr wrap="square" rtlCol="0">
            <a:spAutoFit/>
          </a:bodyPr>
          <a:lstStyle/>
          <a:p>
            <a:r>
              <a:rPr lang="en-GB" sz="1400" b="1" dirty="0">
                <a:solidFill>
                  <a:schemeClr val="tx2"/>
                </a:solidFill>
              </a:rPr>
              <a:t>9</a:t>
            </a:r>
          </a:p>
        </p:txBody>
      </p:sp>
      <p:sp>
        <p:nvSpPr>
          <p:cNvPr id="78" name="TextBox 77">
            <a:extLst>
              <a:ext uri="{FF2B5EF4-FFF2-40B4-BE49-F238E27FC236}">
                <a16:creationId xmlns:a16="http://schemas.microsoft.com/office/drawing/2014/main" id="{A1D17FFF-36FB-4E04-929B-FAC5A993DF4B}"/>
              </a:ext>
            </a:extLst>
          </p:cNvPr>
          <p:cNvSpPr txBox="1"/>
          <p:nvPr/>
        </p:nvSpPr>
        <p:spPr>
          <a:xfrm>
            <a:off x="6937269" y="1999466"/>
            <a:ext cx="414669" cy="307777"/>
          </a:xfrm>
          <a:prstGeom prst="rect">
            <a:avLst/>
          </a:prstGeom>
          <a:noFill/>
        </p:spPr>
        <p:txBody>
          <a:bodyPr wrap="square" rtlCol="0">
            <a:spAutoFit/>
          </a:bodyPr>
          <a:lstStyle/>
          <a:p>
            <a:r>
              <a:rPr lang="en-GB" sz="1400" b="1" dirty="0">
                <a:solidFill>
                  <a:schemeClr val="tx2"/>
                </a:solidFill>
              </a:rPr>
              <a:t>12</a:t>
            </a:r>
          </a:p>
        </p:txBody>
      </p:sp>
      <p:sp>
        <p:nvSpPr>
          <p:cNvPr id="79" name="TextBox 78">
            <a:extLst>
              <a:ext uri="{FF2B5EF4-FFF2-40B4-BE49-F238E27FC236}">
                <a16:creationId xmlns:a16="http://schemas.microsoft.com/office/drawing/2014/main" id="{1B29BD81-428D-4372-B8C9-46207DD18D0D}"/>
              </a:ext>
            </a:extLst>
          </p:cNvPr>
          <p:cNvSpPr txBox="1"/>
          <p:nvPr/>
        </p:nvSpPr>
        <p:spPr>
          <a:xfrm>
            <a:off x="6940811" y="1194927"/>
            <a:ext cx="414669" cy="307777"/>
          </a:xfrm>
          <a:prstGeom prst="rect">
            <a:avLst/>
          </a:prstGeom>
          <a:noFill/>
        </p:spPr>
        <p:txBody>
          <a:bodyPr wrap="square" rtlCol="0">
            <a:spAutoFit/>
          </a:bodyPr>
          <a:lstStyle/>
          <a:p>
            <a:r>
              <a:rPr lang="en-GB" sz="1400" b="1" dirty="0">
                <a:solidFill>
                  <a:schemeClr val="tx2"/>
                </a:solidFill>
              </a:rPr>
              <a:t>15</a:t>
            </a:r>
          </a:p>
        </p:txBody>
      </p:sp>
      <p:sp>
        <p:nvSpPr>
          <p:cNvPr id="80" name="TextBox 79">
            <a:extLst>
              <a:ext uri="{FF2B5EF4-FFF2-40B4-BE49-F238E27FC236}">
                <a16:creationId xmlns:a16="http://schemas.microsoft.com/office/drawing/2014/main" id="{601223A2-21CF-4A76-A0B6-9E7DF4D2B88E}"/>
              </a:ext>
            </a:extLst>
          </p:cNvPr>
          <p:cNvSpPr txBox="1"/>
          <p:nvPr/>
        </p:nvSpPr>
        <p:spPr>
          <a:xfrm>
            <a:off x="8471902" y="2779189"/>
            <a:ext cx="414669" cy="307777"/>
          </a:xfrm>
          <a:prstGeom prst="rect">
            <a:avLst/>
          </a:prstGeom>
          <a:noFill/>
        </p:spPr>
        <p:txBody>
          <a:bodyPr wrap="square" rtlCol="0">
            <a:spAutoFit/>
          </a:bodyPr>
          <a:lstStyle/>
          <a:p>
            <a:r>
              <a:rPr lang="en-GB" sz="1400" b="1" dirty="0">
                <a:solidFill>
                  <a:schemeClr val="tx2"/>
                </a:solidFill>
              </a:rPr>
              <a:t>12</a:t>
            </a:r>
          </a:p>
        </p:txBody>
      </p:sp>
      <p:sp>
        <p:nvSpPr>
          <p:cNvPr id="81" name="TextBox 80">
            <a:extLst>
              <a:ext uri="{FF2B5EF4-FFF2-40B4-BE49-F238E27FC236}">
                <a16:creationId xmlns:a16="http://schemas.microsoft.com/office/drawing/2014/main" id="{239AF6FF-3CC8-43FF-A073-DCA8C8C05593}"/>
              </a:ext>
            </a:extLst>
          </p:cNvPr>
          <p:cNvSpPr txBox="1"/>
          <p:nvPr/>
        </p:nvSpPr>
        <p:spPr>
          <a:xfrm>
            <a:off x="8471897" y="1992376"/>
            <a:ext cx="414669" cy="307777"/>
          </a:xfrm>
          <a:prstGeom prst="rect">
            <a:avLst/>
          </a:prstGeom>
          <a:noFill/>
        </p:spPr>
        <p:txBody>
          <a:bodyPr wrap="square" rtlCol="0">
            <a:spAutoFit/>
          </a:bodyPr>
          <a:lstStyle/>
          <a:p>
            <a:r>
              <a:rPr lang="en-GB" sz="1400" b="1" dirty="0">
                <a:solidFill>
                  <a:schemeClr val="tx2"/>
                </a:solidFill>
              </a:rPr>
              <a:t>16</a:t>
            </a:r>
          </a:p>
        </p:txBody>
      </p:sp>
      <p:sp>
        <p:nvSpPr>
          <p:cNvPr id="82" name="TextBox 81">
            <a:extLst>
              <a:ext uri="{FF2B5EF4-FFF2-40B4-BE49-F238E27FC236}">
                <a16:creationId xmlns:a16="http://schemas.microsoft.com/office/drawing/2014/main" id="{74684107-E84E-447E-AA0C-BD9CE7B2CE59}"/>
              </a:ext>
            </a:extLst>
          </p:cNvPr>
          <p:cNvSpPr txBox="1"/>
          <p:nvPr/>
        </p:nvSpPr>
        <p:spPr>
          <a:xfrm>
            <a:off x="8475438" y="1198470"/>
            <a:ext cx="414669" cy="307777"/>
          </a:xfrm>
          <a:prstGeom prst="rect">
            <a:avLst/>
          </a:prstGeom>
          <a:noFill/>
        </p:spPr>
        <p:txBody>
          <a:bodyPr wrap="square" rtlCol="0">
            <a:spAutoFit/>
          </a:bodyPr>
          <a:lstStyle/>
          <a:p>
            <a:r>
              <a:rPr lang="en-GB" sz="1400" b="1" dirty="0">
                <a:solidFill>
                  <a:schemeClr val="tx2"/>
                </a:solidFill>
              </a:rPr>
              <a:t>20</a:t>
            </a:r>
          </a:p>
        </p:txBody>
      </p:sp>
      <p:sp>
        <p:nvSpPr>
          <p:cNvPr id="83" name="TextBox 82">
            <a:extLst>
              <a:ext uri="{FF2B5EF4-FFF2-40B4-BE49-F238E27FC236}">
                <a16:creationId xmlns:a16="http://schemas.microsoft.com/office/drawing/2014/main" id="{7CD0CFBD-AC6D-44C8-A922-7B592EE878AE}"/>
              </a:ext>
            </a:extLst>
          </p:cNvPr>
          <p:cNvSpPr txBox="1"/>
          <p:nvPr/>
        </p:nvSpPr>
        <p:spPr>
          <a:xfrm>
            <a:off x="10006531" y="2772092"/>
            <a:ext cx="414669" cy="307777"/>
          </a:xfrm>
          <a:prstGeom prst="rect">
            <a:avLst/>
          </a:prstGeom>
          <a:noFill/>
        </p:spPr>
        <p:txBody>
          <a:bodyPr wrap="square" rtlCol="0">
            <a:spAutoFit/>
          </a:bodyPr>
          <a:lstStyle/>
          <a:p>
            <a:r>
              <a:rPr lang="en-GB" sz="1400" b="1" dirty="0">
                <a:solidFill>
                  <a:schemeClr val="tx2"/>
                </a:solidFill>
              </a:rPr>
              <a:t>15</a:t>
            </a:r>
          </a:p>
        </p:txBody>
      </p:sp>
      <p:sp>
        <p:nvSpPr>
          <p:cNvPr id="84" name="TextBox 83">
            <a:extLst>
              <a:ext uri="{FF2B5EF4-FFF2-40B4-BE49-F238E27FC236}">
                <a16:creationId xmlns:a16="http://schemas.microsoft.com/office/drawing/2014/main" id="{9AF1B9C7-19B1-4C92-B941-0A30FD357974}"/>
              </a:ext>
            </a:extLst>
          </p:cNvPr>
          <p:cNvSpPr txBox="1"/>
          <p:nvPr/>
        </p:nvSpPr>
        <p:spPr>
          <a:xfrm>
            <a:off x="10010071" y="1988820"/>
            <a:ext cx="414669" cy="307777"/>
          </a:xfrm>
          <a:prstGeom prst="rect">
            <a:avLst/>
          </a:prstGeom>
          <a:noFill/>
        </p:spPr>
        <p:txBody>
          <a:bodyPr wrap="square" rtlCol="0">
            <a:spAutoFit/>
          </a:bodyPr>
          <a:lstStyle/>
          <a:p>
            <a:r>
              <a:rPr lang="en-GB" sz="1400" b="1" dirty="0">
                <a:solidFill>
                  <a:schemeClr val="tx2"/>
                </a:solidFill>
              </a:rPr>
              <a:t>20</a:t>
            </a:r>
          </a:p>
        </p:txBody>
      </p:sp>
      <p:sp>
        <p:nvSpPr>
          <p:cNvPr id="85" name="TextBox 84">
            <a:extLst>
              <a:ext uri="{FF2B5EF4-FFF2-40B4-BE49-F238E27FC236}">
                <a16:creationId xmlns:a16="http://schemas.microsoft.com/office/drawing/2014/main" id="{52777629-9CAF-4ADD-BFF0-968ACCD1DB0F}"/>
              </a:ext>
            </a:extLst>
          </p:cNvPr>
          <p:cNvSpPr txBox="1"/>
          <p:nvPr/>
        </p:nvSpPr>
        <p:spPr>
          <a:xfrm>
            <a:off x="10013614" y="1194917"/>
            <a:ext cx="414669" cy="307777"/>
          </a:xfrm>
          <a:prstGeom prst="rect">
            <a:avLst/>
          </a:prstGeom>
          <a:noFill/>
        </p:spPr>
        <p:txBody>
          <a:bodyPr wrap="square" rtlCol="0">
            <a:spAutoFit/>
          </a:bodyPr>
          <a:lstStyle/>
          <a:p>
            <a:r>
              <a:rPr lang="en-GB" sz="1400" b="1" dirty="0">
                <a:solidFill>
                  <a:schemeClr val="tx2"/>
                </a:solidFill>
              </a:rPr>
              <a:t>25</a:t>
            </a:r>
          </a:p>
        </p:txBody>
      </p:sp>
      <p:sp>
        <p:nvSpPr>
          <p:cNvPr id="87" name="Rectangle 86">
            <a:extLst>
              <a:ext uri="{FF2B5EF4-FFF2-40B4-BE49-F238E27FC236}">
                <a16:creationId xmlns:a16="http://schemas.microsoft.com/office/drawing/2014/main" id="{A2E55F28-2D3D-4B53-B26A-7F1D0DAADA51}"/>
              </a:ext>
            </a:extLst>
          </p:cNvPr>
          <p:cNvSpPr/>
          <p:nvPr/>
        </p:nvSpPr>
        <p:spPr>
          <a:xfrm>
            <a:off x="87677" y="6554912"/>
            <a:ext cx="795901" cy="2284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Slide Number Placeholder 3">
            <a:extLst>
              <a:ext uri="{FF2B5EF4-FFF2-40B4-BE49-F238E27FC236}">
                <a16:creationId xmlns:a16="http://schemas.microsoft.com/office/drawing/2014/main" id="{545580E5-D6C1-4484-9492-5EA7FA38A8EA}"/>
              </a:ext>
            </a:extLst>
          </p:cNvPr>
          <p:cNvSpPr txBox="1">
            <a:spLocks/>
          </p:cNvSpPr>
          <p:nvPr/>
        </p:nvSpPr>
        <p:spPr>
          <a:xfrm>
            <a:off x="10970001" y="6587834"/>
            <a:ext cx="1081706" cy="196847"/>
          </a:xfrm>
          <a:prstGeom prst="rect">
            <a:avLst/>
          </a:prstGeom>
        </p:spPr>
        <p:txBody>
          <a:bodyPr vert="horz" lIns="0" tIns="0" rIns="0" bIns="0" rtlCol="0" anchor="ctr"/>
          <a:lstStyle>
            <a:defPPr>
              <a:defRPr lang="en-US"/>
            </a:defPPr>
            <a:lvl1pPr marL="0" algn="r" defTabSz="914400" rtl="0" eaLnBrk="1" latinLnBrk="0" hangingPunct="1">
              <a:defRPr sz="8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4DB42E12-A786-4CC2-B533-7A1658A15C83}" type="slidenum">
              <a:rPr kumimoji="0" lang="en-GB" sz="800" b="0" i="0" u="none" strike="noStrike" kern="1200" cap="none" spc="0" normalizeH="0" baseline="0" noProof="0" smtClean="0">
                <a:ln>
                  <a:noFill/>
                </a:ln>
                <a:solidFill>
                  <a:srgbClr val="2C273D"/>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800" b="0" i="0" u="none" strike="noStrike" kern="1200" cap="none" spc="0" normalizeH="0" baseline="0" noProof="0" dirty="0">
              <a:ln>
                <a:noFill/>
              </a:ln>
              <a:solidFill>
                <a:srgbClr val="2C273D"/>
              </a:solidFill>
              <a:effectLst/>
              <a:uLnTx/>
              <a:uFillTx/>
              <a:latin typeface="Arial"/>
              <a:ea typeface="+mn-ea"/>
              <a:cs typeface="+mn-cs"/>
            </a:endParaRPr>
          </a:p>
        </p:txBody>
      </p:sp>
    </p:spTree>
    <p:extLst>
      <p:ext uri="{BB962C8B-B14F-4D97-AF65-F5344CB8AC3E}">
        <p14:creationId xmlns:p14="http://schemas.microsoft.com/office/powerpoint/2010/main" val="4114833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Box 49">
            <a:extLst>
              <a:ext uri="{FF2B5EF4-FFF2-40B4-BE49-F238E27FC236}">
                <a16:creationId xmlns:a16="http://schemas.microsoft.com/office/drawing/2014/main" id="{2F18A7DA-898D-4380-A72C-C0D5CEA11C76}"/>
              </a:ext>
            </a:extLst>
          </p:cNvPr>
          <p:cNvSpPr txBox="1"/>
          <p:nvPr/>
        </p:nvSpPr>
        <p:spPr>
          <a:xfrm>
            <a:off x="87677" y="206825"/>
            <a:ext cx="819508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b="1" i="0" u="none" strike="noStrike" kern="1200" cap="none" spc="0" normalizeH="0" baseline="0" noProof="0" dirty="0">
                <a:ln>
                  <a:noFill/>
                </a:ln>
                <a:solidFill>
                  <a:prstClr val="black"/>
                </a:solidFill>
                <a:effectLst/>
                <a:uLnTx/>
                <a:uFillTx/>
                <a:latin typeface="Calibri" panose="020F0502020204030204"/>
                <a:ea typeface="+mn-ea"/>
                <a:cs typeface="+mn-cs"/>
              </a:rPr>
              <a:t>APPENDICES - Corporate Risk Register Dashboard – Risk </a:t>
            </a:r>
            <a:r>
              <a:rPr lang="en-GB" b="1" dirty="0">
                <a:solidFill>
                  <a:prstClr val="black"/>
                </a:solidFill>
                <a:latin typeface="Calibri" panose="020F0502020204030204"/>
              </a:rPr>
              <a:t>Types &amp; </a:t>
            </a:r>
            <a:r>
              <a:rPr kumimoji="0" lang="en-GB" b="1" i="0" u="none" strike="noStrike" kern="1200" cap="none" spc="0" normalizeH="0" baseline="0" noProof="0" dirty="0">
                <a:ln>
                  <a:noFill/>
                </a:ln>
                <a:solidFill>
                  <a:prstClr val="black"/>
                </a:solidFill>
                <a:effectLst/>
                <a:uLnTx/>
                <a:uFillTx/>
                <a:latin typeface="Calibri" panose="020F0502020204030204"/>
                <a:ea typeface="+mn-ea"/>
                <a:cs typeface="+mn-cs"/>
              </a:rPr>
              <a:t>Categories</a:t>
            </a:r>
          </a:p>
        </p:txBody>
      </p:sp>
      <p:cxnSp>
        <p:nvCxnSpPr>
          <p:cNvPr id="51" name="Straight Connector 50">
            <a:extLst>
              <a:ext uri="{FF2B5EF4-FFF2-40B4-BE49-F238E27FC236}">
                <a16:creationId xmlns:a16="http://schemas.microsoft.com/office/drawing/2014/main" id="{6DE49712-F6BC-47B6-886A-4E0A5DE1EC1E}"/>
              </a:ext>
            </a:extLst>
          </p:cNvPr>
          <p:cNvCxnSpPr>
            <a:cxnSpLocks/>
          </p:cNvCxnSpPr>
          <p:nvPr/>
        </p:nvCxnSpPr>
        <p:spPr>
          <a:xfrm>
            <a:off x="165100" y="739739"/>
            <a:ext cx="11811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2" name="Picture 7" descr="Image result for NHS Providers Logo. Size: 220 x 106. Source: jobs.theguardian.com">
            <a:extLst>
              <a:ext uri="{FF2B5EF4-FFF2-40B4-BE49-F238E27FC236}">
                <a16:creationId xmlns:a16="http://schemas.microsoft.com/office/drawing/2014/main" id="{E0F50083-66B4-497B-BA16-AFA5C9F644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44467" y="69215"/>
            <a:ext cx="1313171" cy="632710"/>
          </a:xfrm>
          <a:prstGeom prst="rect">
            <a:avLst/>
          </a:prstGeom>
          <a:noFill/>
          <a:extLst>
            <a:ext uri="{909E8E84-426E-40DD-AFC4-6F175D3DCCD1}">
              <a14:hiddenFill xmlns:a14="http://schemas.microsoft.com/office/drawing/2010/main">
                <a:solidFill>
                  <a:srgbClr val="FFFFFF"/>
                </a:solidFill>
              </a14:hiddenFill>
            </a:ext>
          </a:extLst>
        </p:spPr>
      </p:pic>
      <p:grpSp>
        <p:nvGrpSpPr>
          <p:cNvPr id="36" name="Group 35">
            <a:extLst>
              <a:ext uri="{FF2B5EF4-FFF2-40B4-BE49-F238E27FC236}">
                <a16:creationId xmlns:a16="http://schemas.microsoft.com/office/drawing/2014/main" id="{C2180C68-2861-4B2D-A849-13C037498728}"/>
              </a:ext>
            </a:extLst>
          </p:cNvPr>
          <p:cNvGrpSpPr/>
          <p:nvPr/>
        </p:nvGrpSpPr>
        <p:grpSpPr>
          <a:xfrm>
            <a:off x="1021510" y="1562966"/>
            <a:ext cx="9908759" cy="4147075"/>
            <a:chOff x="1021510" y="1275885"/>
            <a:chExt cx="9908759" cy="4147075"/>
          </a:xfrm>
        </p:grpSpPr>
        <p:sp>
          <p:nvSpPr>
            <p:cNvPr id="37" name="Rectangle 36">
              <a:extLst>
                <a:ext uri="{FF2B5EF4-FFF2-40B4-BE49-F238E27FC236}">
                  <a16:creationId xmlns:a16="http://schemas.microsoft.com/office/drawing/2014/main" id="{D3E69FFC-CFBB-4B79-8F0D-A3663DD89294}"/>
                </a:ext>
              </a:extLst>
            </p:cNvPr>
            <p:cNvSpPr/>
            <p:nvPr/>
          </p:nvSpPr>
          <p:spPr>
            <a:xfrm>
              <a:off x="1377113" y="1275885"/>
              <a:ext cx="9553156" cy="667387"/>
            </a:xfrm>
            <a:prstGeom prst="rect">
              <a:avLst/>
            </a:prstGeom>
            <a:noFill/>
            <a:ln w="9525" cap="flat" cmpd="sng" algn="ctr">
              <a:solidFill>
                <a:srgbClr val="C00000"/>
              </a:solidFill>
              <a:prstDash val="dash"/>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GB" sz="1800" i="0" u="none" strike="noStrike" kern="0" cap="none" spc="0" normalizeH="0" baseline="0" noProof="0">
                <a:ln>
                  <a:noFill/>
                </a:ln>
                <a:solidFill>
                  <a:prstClr val="white"/>
                </a:solidFill>
                <a:effectLst/>
                <a:uLnTx/>
                <a:uFillTx/>
                <a:latin typeface="Calibri"/>
                <a:ea typeface="+mn-ea"/>
                <a:cs typeface="+mn-cs"/>
              </a:endParaRPr>
            </a:p>
          </p:txBody>
        </p:sp>
        <p:sp>
          <p:nvSpPr>
            <p:cNvPr id="38" name="Rectangle 37">
              <a:extLst>
                <a:ext uri="{FF2B5EF4-FFF2-40B4-BE49-F238E27FC236}">
                  <a16:creationId xmlns:a16="http://schemas.microsoft.com/office/drawing/2014/main" id="{1E3EDEFA-30FA-473C-96DA-4290907880AD}"/>
                </a:ext>
              </a:extLst>
            </p:cNvPr>
            <p:cNvSpPr/>
            <p:nvPr/>
          </p:nvSpPr>
          <p:spPr>
            <a:xfrm>
              <a:off x="1021510" y="1275885"/>
              <a:ext cx="291057" cy="667387"/>
            </a:xfrm>
            <a:prstGeom prst="rect">
              <a:avLst/>
            </a:prstGeom>
            <a:noFill/>
            <a:ln w="9525" cap="flat" cmpd="sng" algn="ctr">
              <a:solidFill>
                <a:srgbClr val="C00000"/>
              </a:solidFill>
              <a:prstDash val="dash"/>
            </a:ln>
            <a:effectLst>
              <a:outerShdw blurRad="40000" dist="23000" dir="5400000" rotWithShape="0">
                <a:srgbClr val="000000">
                  <a:alpha val="35000"/>
                </a:srgbClr>
              </a:outerShdw>
            </a:effectLst>
          </p:spPr>
          <p:txBody>
            <a:bodyPr vert="vert270"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000" i="0" u="none" strike="noStrike" kern="0" cap="none" spc="0" normalizeH="0" baseline="0" noProof="0" dirty="0">
                  <a:ln>
                    <a:noFill/>
                  </a:ln>
                  <a:solidFill>
                    <a:prstClr val="black"/>
                  </a:solidFill>
                  <a:effectLst/>
                  <a:uLnTx/>
                  <a:uFillTx/>
                  <a:latin typeface="Calibri"/>
                  <a:ea typeface="+mn-ea"/>
                  <a:cs typeface="+mn-cs"/>
                </a:rPr>
                <a:t>Level 1</a:t>
              </a:r>
            </a:p>
          </p:txBody>
        </p:sp>
        <p:sp>
          <p:nvSpPr>
            <p:cNvPr id="39" name="Rectangle 38">
              <a:extLst>
                <a:ext uri="{FF2B5EF4-FFF2-40B4-BE49-F238E27FC236}">
                  <a16:creationId xmlns:a16="http://schemas.microsoft.com/office/drawing/2014/main" id="{857BA2A0-8A6C-4CBB-8F4C-9EA0D5BE8BDF}"/>
                </a:ext>
              </a:extLst>
            </p:cNvPr>
            <p:cNvSpPr/>
            <p:nvPr/>
          </p:nvSpPr>
          <p:spPr>
            <a:xfrm>
              <a:off x="1027056" y="2080411"/>
              <a:ext cx="285512" cy="3342549"/>
            </a:xfrm>
            <a:prstGeom prst="rect">
              <a:avLst/>
            </a:prstGeom>
            <a:noFill/>
            <a:ln w="9525" cap="flat" cmpd="sng" algn="ctr">
              <a:solidFill>
                <a:srgbClr val="C00000"/>
              </a:solidFill>
              <a:prstDash val="dash"/>
            </a:ln>
            <a:effectLst>
              <a:outerShdw blurRad="40000" dist="23000" dir="5400000" rotWithShape="0">
                <a:srgbClr val="000000">
                  <a:alpha val="35000"/>
                </a:srgbClr>
              </a:outerShdw>
            </a:effectLst>
          </p:spPr>
          <p:txBody>
            <a:bodyPr vert="vert270"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000" i="0" u="none" strike="noStrike" kern="0" cap="none" spc="0" normalizeH="0" baseline="0" noProof="0" dirty="0">
                  <a:ln>
                    <a:noFill/>
                  </a:ln>
                  <a:solidFill>
                    <a:prstClr val="black"/>
                  </a:solidFill>
                  <a:effectLst/>
                  <a:uLnTx/>
                  <a:uFillTx/>
                  <a:latin typeface="Calibri"/>
                  <a:ea typeface="+mn-ea"/>
                  <a:cs typeface="+mn-cs"/>
                </a:rPr>
                <a:t>Level 2</a:t>
              </a:r>
            </a:p>
          </p:txBody>
        </p:sp>
        <p:sp>
          <p:nvSpPr>
            <p:cNvPr id="40" name="Rectangle: Rounded Corners 4">
              <a:extLst>
                <a:ext uri="{FF2B5EF4-FFF2-40B4-BE49-F238E27FC236}">
                  <a16:creationId xmlns:a16="http://schemas.microsoft.com/office/drawing/2014/main" id="{55D08B1C-1FF7-435E-B668-CF3101B284CE}"/>
                </a:ext>
              </a:extLst>
            </p:cNvPr>
            <p:cNvSpPr/>
            <p:nvPr/>
          </p:nvSpPr>
          <p:spPr>
            <a:xfrm>
              <a:off x="1483442" y="1335613"/>
              <a:ext cx="1812649" cy="532476"/>
            </a:xfrm>
            <a:prstGeom prst="roundRect">
              <a:avLst/>
            </a:prstGeom>
            <a:solidFill>
              <a:srgbClr val="C00000"/>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a:ea typeface="+mn-ea"/>
                  <a:cs typeface="+mn-cs"/>
                </a:rPr>
                <a:t>Workforce Risk</a:t>
              </a:r>
            </a:p>
          </p:txBody>
        </p:sp>
        <p:sp>
          <p:nvSpPr>
            <p:cNvPr id="41" name="Rectangle: Rounded Corners 47">
              <a:extLst>
                <a:ext uri="{FF2B5EF4-FFF2-40B4-BE49-F238E27FC236}">
                  <a16:creationId xmlns:a16="http://schemas.microsoft.com/office/drawing/2014/main" id="{9447DDF1-C73E-475C-AEC1-054A06832CC1}"/>
                </a:ext>
              </a:extLst>
            </p:cNvPr>
            <p:cNvSpPr/>
            <p:nvPr/>
          </p:nvSpPr>
          <p:spPr>
            <a:xfrm>
              <a:off x="1483442" y="2163231"/>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Workforce Supply Risk</a:t>
              </a:r>
            </a:p>
          </p:txBody>
        </p:sp>
        <p:sp>
          <p:nvSpPr>
            <p:cNvPr id="42" name="Rectangle: Rounded Corners 4">
              <a:extLst>
                <a:ext uri="{FF2B5EF4-FFF2-40B4-BE49-F238E27FC236}">
                  <a16:creationId xmlns:a16="http://schemas.microsoft.com/office/drawing/2014/main" id="{A490ECDA-AF76-4386-B19E-9693D5778391}"/>
                </a:ext>
              </a:extLst>
            </p:cNvPr>
            <p:cNvSpPr/>
            <p:nvPr/>
          </p:nvSpPr>
          <p:spPr>
            <a:xfrm>
              <a:off x="3360637" y="1335613"/>
              <a:ext cx="1812649" cy="532476"/>
            </a:xfrm>
            <a:prstGeom prst="roundRect">
              <a:avLst/>
            </a:prstGeom>
            <a:solidFill>
              <a:srgbClr val="C00000"/>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a:ea typeface="+mn-ea"/>
                  <a:cs typeface="+mn-cs"/>
                </a:rPr>
                <a:t>Operational Risk</a:t>
              </a:r>
            </a:p>
          </p:txBody>
        </p:sp>
        <p:sp>
          <p:nvSpPr>
            <p:cNvPr id="43" name="Rectangle: Rounded Corners 4">
              <a:extLst>
                <a:ext uri="{FF2B5EF4-FFF2-40B4-BE49-F238E27FC236}">
                  <a16:creationId xmlns:a16="http://schemas.microsoft.com/office/drawing/2014/main" id="{F6E11D48-8FC4-4454-A5CF-30E3A410C231}"/>
                </a:ext>
              </a:extLst>
            </p:cNvPr>
            <p:cNvSpPr/>
            <p:nvPr/>
          </p:nvSpPr>
          <p:spPr>
            <a:xfrm>
              <a:off x="5237832" y="1335613"/>
              <a:ext cx="1812649" cy="532476"/>
            </a:xfrm>
            <a:prstGeom prst="roundRect">
              <a:avLst/>
            </a:prstGeom>
            <a:solidFill>
              <a:srgbClr val="C00000"/>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a:ea typeface="+mn-ea"/>
                  <a:cs typeface="+mn-cs"/>
                </a:rPr>
                <a:t>Clinical Risk</a:t>
              </a:r>
            </a:p>
          </p:txBody>
        </p:sp>
        <p:sp>
          <p:nvSpPr>
            <p:cNvPr id="44" name="Rectangle: Rounded Corners 4">
              <a:extLst>
                <a:ext uri="{FF2B5EF4-FFF2-40B4-BE49-F238E27FC236}">
                  <a16:creationId xmlns:a16="http://schemas.microsoft.com/office/drawing/2014/main" id="{DBFB6249-AB00-4B92-A04A-DABA6DA212B8}"/>
                </a:ext>
              </a:extLst>
            </p:cNvPr>
            <p:cNvSpPr/>
            <p:nvPr/>
          </p:nvSpPr>
          <p:spPr>
            <a:xfrm>
              <a:off x="7115027" y="1335613"/>
              <a:ext cx="1812649" cy="532476"/>
            </a:xfrm>
            <a:prstGeom prst="roundRect">
              <a:avLst/>
            </a:prstGeom>
            <a:solidFill>
              <a:srgbClr val="C00000"/>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a:ea typeface="+mn-ea"/>
                  <a:cs typeface="+mn-cs"/>
                </a:rPr>
                <a:t>Financial Risk</a:t>
              </a:r>
            </a:p>
          </p:txBody>
        </p:sp>
        <p:sp>
          <p:nvSpPr>
            <p:cNvPr id="45" name="Rectangle: Rounded Corners 4">
              <a:extLst>
                <a:ext uri="{FF2B5EF4-FFF2-40B4-BE49-F238E27FC236}">
                  <a16:creationId xmlns:a16="http://schemas.microsoft.com/office/drawing/2014/main" id="{7CA1D4B7-33C7-41F2-A9D1-7352D69B8C77}"/>
                </a:ext>
              </a:extLst>
            </p:cNvPr>
            <p:cNvSpPr/>
            <p:nvPr/>
          </p:nvSpPr>
          <p:spPr>
            <a:xfrm>
              <a:off x="8992222" y="1338889"/>
              <a:ext cx="1812649" cy="532476"/>
            </a:xfrm>
            <a:prstGeom prst="roundRect">
              <a:avLst/>
            </a:prstGeom>
            <a:solidFill>
              <a:srgbClr val="C00000"/>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400" b="1" i="0" u="none" strike="noStrike" kern="0" cap="none" spc="0" normalizeH="0" baseline="0" noProof="0" dirty="0">
                  <a:ln>
                    <a:noFill/>
                  </a:ln>
                  <a:solidFill>
                    <a:prstClr val="white"/>
                  </a:solidFill>
                  <a:effectLst/>
                  <a:uLnTx/>
                  <a:uFillTx/>
                  <a:latin typeface="Calibri"/>
                  <a:ea typeface="+mn-ea"/>
                  <a:cs typeface="+mn-cs"/>
                </a:rPr>
                <a:t>External Risk</a:t>
              </a:r>
            </a:p>
          </p:txBody>
        </p:sp>
        <p:sp>
          <p:nvSpPr>
            <p:cNvPr id="46" name="Rectangle: Rounded Corners 47">
              <a:extLst>
                <a:ext uri="{FF2B5EF4-FFF2-40B4-BE49-F238E27FC236}">
                  <a16:creationId xmlns:a16="http://schemas.microsoft.com/office/drawing/2014/main" id="{3AA5FA3B-059B-4F70-8DCF-95CF3B7EDDDC}"/>
                </a:ext>
              </a:extLst>
            </p:cNvPr>
            <p:cNvSpPr/>
            <p:nvPr/>
          </p:nvSpPr>
          <p:spPr>
            <a:xfrm>
              <a:off x="1483442" y="2638416"/>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Workforce </a:t>
              </a:r>
              <a:r>
                <a:rPr lang="en-GB" sz="1100" kern="0" dirty="0">
                  <a:solidFill>
                    <a:prstClr val="black"/>
                  </a:solidFill>
                  <a:latin typeface="Calibri"/>
                </a:rPr>
                <a:t>Deployment</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47" name="Rectangle: Rounded Corners 47">
              <a:extLst>
                <a:ext uri="{FF2B5EF4-FFF2-40B4-BE49-F238E27FC236}">
                  <a16:creationId xmlns:a16="http://schemas.microsoft.com/office/drawing/2014/main" id="{FEA9E86E-48DA-4AE6-98F0-83B31F49F9C8}"/>
                </a:ext>
              </a:extLst>
            </p:cNvPr>
            <p:cNvSpPr/>
            <p:nvPr/>
          </p:nvSpPr>
          <p:spPr>
            <a:xfrm>
              <a:off x="1483442" y="3113601"/>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Workforce </a:t>
              </a:r>
              <a:r>
                <a:rPr lang="en-GB" sz="1100" kern="0" dirty="0">
                  <a:solidFill>
                    <a:prstClr val="black"/>
                  </a:solidFill>
                  <a:latin typeface="Calibri"/>
                </a:rPr>
                <a:t>Performance</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48" name="Rectangle: Rounded Corners 47">
              <a:extLst>
                <a:ext uri="{FF2B5EF4-FFF2-40B4-BE49-F238E27FC236}">
                  <a16:creationId xmlns:a16="http://schemas.microsoft.com/office/drawing/2014/main" id="{8D3D12FB-947C-4BF0-BBAB-5B92ADE411AB}"/>
                </a:ext>
              </a:extLst>
            </p:cNvPr>
            <p:cNvSpPr/>
            <p:nvPr/>
          </p:nvSpPr>
          <p:spPr>
            <a:xfrm>
              <a:off x="1483442" y="3594181"/>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Workforce </a:t>
              </a:r>
              <a:r>
                <a:rPr lang="en-GB" sz="1100" kern="0" dirty="0">
                  <a:solidFill>
                    <a:prstClr val="black"/>
                  </a:solidFill>
                  <a:latin typeface="Calibri"/>
                </a:rPr>
                <a:t>Retention</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49" name="Rectangle: Rounded Corners 47">
              <a:extLst>
                <a:ext uri="{FF2B5EF4-FFF2-40B4-BE49-F238E27FC236}">
                  <a16:creationId xmlns:a16="http://schemas.microsoft.com/office/drawing/2014/main" id="{3261010E-CC40-4B24-ADEB-0387666696B3}"/>
                </a:ext>
              </a:extLst>
            </p:cNvPr>
            <p:cNvSpPr/>
            <p:nvPr/>
          </p:nvSpPr>
          <p:spPr>
            <a:xfrm>
              <a:off x="3360637" y="2163231"/>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Business Continuity</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53" name="Rectangle: Rounded Corners 47">
              <a:extLst>
                <a:ext uri="{FF2B5EF4-FFF2-40B4-BE49-F238E27FC236}">
                  <a16:creationId xmlns:a16="http://schemas.microsoft.com/office/drawing/2014/main" id="{F50C74D4-614D-4E06-8893-D7BB84F8217D}"/>
                </a:ext>
              </a:extLst>
            </p:cNvPr>
            <p:cNvSpPr/>
            <p:nvPr/>
          </p:nvSpPr>
          <p:spPr>
            <a:xfrm>
              <a:off x="3360637" y="2638416"/>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Change</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54" name="Rectangle: Rounded Corners 53">
              <a:extLst>
                <a:ext uri="{FF2B5EF4-FFF2-40B4-BE49-F238E27FC236}">
                  <a16:creationId xmlns:a16="http://schemas.microsoft.com/office/drawing/2014/main" id="{A40B842D-17EE-4935-B11F-64773571A44D}"/>
                </a:ext>
              </a:extLst>
            </p:cNvPr>
            <p:cNvSpPr/>
            <p:nvPr/>
          </p:nvSpPr>
          <p:spPr>
            <a:xfrm>
              <a:off x="3360637" y="3113601"/>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Health &amp; Safety</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55" name="Rectangle: Rounded Corners 47">
              <a:extLst>
                <a:ext uri="{FF2B5EF4-FFF2-40B4-BE49-F238E27FC236}">
                  <a16:creationId xmlns:a16="http://schemas.microsoft.com/office/drawing/2014/main" id="{F3FA33DF-6A49-4E96-A5A4-A540E1F97B1B}"/>
                </a:ext>
              </a:extLst>
            </p:cNvPr>
            <p:cNvSpPr/>
            <p:nvPr/>
          </p:nvSpPr>
          <p:spPr>
            <a:xfrm>
              <a:off x="3360637" y="3594181"/>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Information Governance</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56" name="Rectangle: Rounded Corners 47">
              <a:extLst>
                <a:ext uri="{FF2B5EF4-FFF2-40B4-BE49-F238E27FC236}">
                  <a16:creationId xmlns:a16="http://schemas.microsoft.com/office/drawing/2014/main" id="{F1ADE45D-0AD2-4195-9057-7BE8F59B9FC1}"/>
                </a:ext>
              </a:extLst>
            </p:cNvPr>
            <p:cNvSpPr/>
            <p:nvPr/>
          </p:nvSpPr>
          <p:spPr>
            <a:xfrm>
              <a:off x="3360637" y="4078612"/>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Information Security</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57" name="Rectangle: Rounded Corners 56">
              <a:extLst>
                <a:ext uri="{FF2B5EF4-FFF2-40B4-BE49-F238E27FC236}">
                  <a16:creationId xmlns:a16="http://schemas.microsoft.com/office/drawing/2014/main" id="{2B43F3E9-09AA-47CB-A06B-B7B2BFA79C10}"/>
                </a:ext>
              </a:extLst>
            </p:cNvPr>
            <p:cNvSpPr/>
            <p:nvPr/>
          </p:nvSpPr>
          <p:spPr>
            <a:xfrm>
              <a:off x="3360637" y="4553797"/>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Information Technology</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58" name="Rectangle: Rounded Corners 47">
              <a:extLst>
                <a:ext uri="{FF2B5EF4-FFF2-40B4-BE49-F238E27FC236}">
                  <a16:creationId xmlns:a16="http://schemas.microsoft.com/office/drawing/2014/main" id="{0BD4637B-9599-4EE0-AF71-22EDBE65EC80}"/>
                </a:ext>
              </a:extLst>
            </p:cNvPr>
            <p:cNvSpPr/>
            <p:nvPr/>
          </p:nvSpPr>
          <p:spPr>
            <a:xfrm>
              <a:off x="3360637" y="5034377"/>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Physical Assets</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59" name="Rectangle: Rounded Corners 58">
              <a:extLst>
                <a:ext uri="{FF2B5EF4-FFF2-40B4-BE49-F238E27FC236}">
                  <a16:creationId xmlns:a16="http://schemas.microsoft.com/office/drawing/2014/main" id="{26A49C21-51E8-4EDA-B2CD-0713A969FC4F}"/>
                </a:ext>
              </a:extLst>
            </p:cNvPr>
            <p:cNvSpPr/>
            <p:nvPr/>
          </p:nvSpPr>
          <p:spPr>
            <a:xfrm>
              <a:off x="5237832" y="2157836"/>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Capacity Planning Risk</a:t>
              </a:r>
            </a:p>
          </p:txBody>
        </p:sp>
        <p:sp>
          <p:nvSpPr>
            <p:cNvPr id="60" name="Rectangle: Rounded Corners 47">
              <a:extLst>
                <a:ext uri="{FF2B5EF4-FFF2-40B4-BE49-F238E27FC236}">
                  <a16:creationId xmlns:a16="http://schemas.microsoft.com/office/drawing/2014/main" id="{A98D6E24-114F-4587-B385-407CD6AD171A}"/>
                </a:ext>
              </a:extLst>
            </p:cNvPr>
            <p:cNvSpPr/>
            <p:nvPr/>
          </p:nvSpPr>
          <p:spPr>
            <a:xfrm>
              <a:off x="5237832" y="2638416"/>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Infection Prevention &amp; Control</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61" name="Rectangle: Rounded Corners 47">
              <a:extLst>
                <a:ext uri="{FF2B5EF4-FFF2-40B4-BE49-F238E27FC236}">
                  <a16:creationId xmlns:a16="http://schemas.microsoft.com/office/drawing/2014/main" id="{CE48782D-625C-4B2F-8828-6297F698E7B1}"/>
                </a:ext>
              </a:extLst>
            </p:cNvPr>
            <p:cNvSpPr/>
            <p:nvPr/>
          </p:nvSpPr>
          <p:spPr>
            <a:xfrm>
              <a:off x="5237832" y="3122847"/>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Patient Experience Risk</a:t>
              </a:r>
            </a:p>
          </p:txBody>
        </p:sp>
        <p:sp>
          <p:nvSpPr>
            <p:cNvPr id="62" name="Rectangle: Rounded Corners 61">
              <a:extLst>
                <a:ext uri="{FF2B5EF4-FFF2-40B4-BE49-F238E27FC236}">
                  <a16:creationId xmlns:a16="http://schemas.microsoft.com/office/drawing/2014/main" id="{2935A29B-8013-4914-9A4B-D2182D29C4C0}"/>
                </a:ext>
              </a:extLst>
            </p:cNvPr>
            <p:cNvSpPr/>
            <p:nvPr/>
          </p:nvSpPr>
          <p:spPr>
            <a:xfrm>
              <a:off x="5237832" y="3598032"/>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Patient Safety &amp; Outcomes Risk</a:t>
              </a:r>
            </a:p>
          </p:txBody>
        </p:sp>
        <p:sp>
          <p:nvSpPr>
            <p:cNvPr id="63" name="Rectangle: Rounded Corners 47">
              <a:extLst>
                <a:ext uri="{FF2B5EF4-FFF2-40B4-BE49-F238E27FC236}">
                  <a16:creationId xmlns:a16="http://schemas.microsoft.com/office/drawing/2014/main" id="{4E88E760-49A9-4F8A-AB93-253AEAB424AC}"/>
                </a:ext>
              </a:extLst>
            </p:cNvPr>
            <p:cNvSpPr/>
            <p:nvPr/>
          </p:nvSpPr>
          <p:spPr>
            <a:xfrm>
              <a:off x="5237832" y="4078612"/>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Research, Innovation &amp; </a:t>
              </a:r>
              <a:r>
                <a:rPr lang="en-GB" sz="1100" kern="0" dirty="0">
                  <a:solidFill>
                    <a:prstClr val="black"/>
                  </a:solidFill>
                  <a:latin typeface="Calibri"/>
                </a:rPr>
                <a:t>Development</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64" name="Rectangle: Rounded Corners 63">
              <a:extLst>
                <a:ext uri="{FF2B5EF4-FFF2-40B4-BE49-F238E27FC236}">
                  <a16:creationId xmlns:a16="http://schemas.microsoft.com/office/drawing/2014/main" id="{8AF49B67-FDD9-4E5B-AAE3-732A3EC53A44}"/>
                </a:ext>
              </a:extLst>
            </p:cNvPr>
            <p:cNvSpPr/>
            <p:nvPr/>
          </p:nvSpPr>
          <p:spPr>
            <a:xfrm>
              <a:off x="7115026" y="2157836"/>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Counter-Fraud Risk</a:t>
              </a:r>
            </a:p>
          </p:txBody>
        </p:sp>
        <p:sp>
          <p:nvSpPr>
            <p:cNvPr id="65" name="Rectangle: Rounded Corners 47">
              <a:extLst>
                <a:ext uri="{FF2B5EF4-FFF2-40B4-BE49-F238E27FC236}">
                  <a16:creationId xmlns:a16="http://schemas.microsoft.com/office/drawing/2014/main" id="{0354C200-6EDE-42D6-A869-52755158D438}"/>
                </a:ext>
              </a:extLst>
            </p:cNvPr>
            <p:cNvSpPr/>
            <p:nvPr/>
          </p:nvSpPr>
          <p:spPr>
            <a:xfrm>
              <a:off x="7115026" y="2638416"/>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Financial Management &amp; Waste Reduction Risk</a:t>
              </a:r>
            </a:p>
          </p:txBody>
        </p:sp>
        <p:sp>
          <p:nvSpPr>
            <p:cNvPr id="66" name="Rectangle: Rounded Corners 47">
              <a:extLst>
                <a:ext uri="{FF2B5EF4-FFF2-40B4-BE49-F238E27FC236}">
                  <a16:creationId xmlns:a16="http://schemas.microsoft.com/office/drawing/2014/main" id="{66EC4BE9-E5B4-4781-94AF-C63AF86B99FB}"/>
                </a:ext>
              </a:extLst>
            </p:cNvPr>
            <p:cNvSpPr/>
            <p:nvPr/>
          </p:nvSpPr>
          <p:spPr>
            <a:xfrm>
              <a:off x="7115026" y="3122847"/>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Financial Reporting</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67" name="Rectangle: Rounded Corners 66">
              <a:extLst>
                <a:ext uri="{FF2B5EF4-FFF2-40B4-BE49-F238E27FC236}">
                  <a16:creationId xmlns:a16="http://schemas.microsoft.com/office/drawing/2014/main" id="{790B1D80-3C67-4398-AE6F-9FCCDCD0F81B}"/>
                </a:ext>
              </a:extLst>
            </p:cNvPr>
            <p:cNvSpPr/>
            <p:nvPr/>
          </p:nvSpPr>
          <p:spPr>
            <a:xfrm>
              <a:off x="7115026" y="3598032"/>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Revenue Funding &amp; Cash Management</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68" name="Rectangle: Rounded Corners 47">
              <a:extLst>
                <a:ext uri="{FF2B5EF4-FFF2-40B4-BE49-F238E27FC236}">
                  <a16:creationId xmlns:a16="http://schemas.microsoft.com/office/drawing/2014/main" id="{26D17D01-9964-43B7-A496-02C22D57C1AF}"/>
                </a:ext>
              </a:extLst>
            </p:cNvPr>
            <p:cNvSpPr/>
            <p:nvPr/>
          </p:nvSpPr>
          <p:spPr>
            <a:xfrm>
              <a:off x="7115026" y="4078612"/>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Supply Chain</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69" name="Rectangle: Rounded Corners 68">
              <a:extLst>
                <a:ext uri="{FF2B5EF4-FFF2-40B4-BE49-F238E27FC236}">
                  <a16:creationId xmlns:a16="http://schemas.microsoft.com/office/drawing/2014/main" id="{540DFA6C-B615-4C66-8F3A-69DC17F65E8C}"/>
                </a:ext>
              </a:extLst>
            </p:cNvPr>
            <p:cNvSpPr/>
            <p:nvPr/>
          </p:nvSpPr>
          <p:spPr>
            <a:xfrm>
              <a:off x="8992220" y="2153985"/>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Legal &amp; Governance</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70" name="Rectangle: Rounded Corners 47">
              <a:extLst>
                <a:ext uri="{FF2B5EF4-FFF2-40B4-BE49-F238E27FC236}">
                  <a16:creationId xmlns:a16="http://schemas.microsoft.com/office/drawing/2014/main" id="{E2DB4BA5-DCAE-4A45-9BE3-CBC1F10AD762}"/>
                </a:ext>
              </a:extLst>
            </p:cNvPr>
            <p:cNvSpPr/>
            <p:nvPr/>
          </p:nvSpPr>
          <p:spPr>
            <a:xfrm>
              <a:off x="8992220" y="2634565"/>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GB" sz="1100" kern="0" dirty="0">
                  <a:solidFill>
                    <a:prstClr val="black"/>
                  </a:solidFill>
                  <a:latin typeface="Calibri"/>
                </a:rPr>
                <a:t>Partnership Working</a:t>
              </a:r>
              <a:r>
                <a:rPr kumimoji="0" lang="en-GB" sz="1100" i="0" u="none" strike="noStrike" kern="0" cap="none" spc="0" normalizeH="0" baseline="0" noProof="0" dirty="0">
                  <a:ln>
                    <a:noFill/>
                  </a:ln>
                  <a:solidFill>
                    <a:prstClr val="black"/>
                  </a:solidFill>
                  <a:effectLst/>
                  <a:uLnTx/>
                  <a:uFillTx/>
                  <a:latin typeface="Calibri"/>
                  <a:ea typeface="+mn-ea"/>
                  <a:cs typeface="+mn-cs"/>
                </a:rPr>
                <a:t> Risk</a:t>
              </a:r>
            </a:p>
          </p:txBody>
        </p:sp>
        <p:sp>
          <p:nvSpPr>
            <p:cNvPr id="71" name="Rectangle: Rounded Corners 47">
              <a:extLst>
                <a:ext uri="{FF2B5EF4-FFF2-40B4-BE49-F238E27FC236}">
                  <a16:creationId xmlns:a16="http://schemas.microsoft.com/office/drawing/2014/main" id="{566BCB21-AF8C-40DE-88E7-EED9E66DEC4E}"/>
                </a:ext>
              </a:extLst>
            </p:cNvPr>
            <p:cNvSpPr/>
            <p:nvPr/>
          </p:nvSpPr>
          <p:spPr>
            <a:xfrm>
              <a:off x="8992220" y="3118996"/>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Regulatory Risk</a:t>
              </a:r>
            </a:p>
          </p:txBody>
        </p:sp>
        <p:sp>
          <p:nvSpPr>
            <p:cNvPr id="72" name="Rectangle: Rounded Corners 71">
              <a:extLst>
                <a:ext uri="{FF2B5EF4-FFF2-40B4-BE49-F238E27FC236}">
                  <a16:creationId xmlns:a16="http://schemas.microsoft.com/office/drawing/2014/main" id="{CBF61410-707C-40D1-82A1-540099C87092}"/>
                </a:ext>
              </a:extLst>
            </p:cNvPr>
            <p:cNvSpPr/>
            <p:nvPr/>
          </p:nvSpPr>
          <p:spPr>
            <a:xfrm>
              <a:off x="8992220" y="3594181"/>
              <a:ext cx="1812649" cy="388583"/>
            </a:xfrm>
            <a:prstGeom prst="roundRect">
              <a:avLst/>
            </a:prstGeom>
            <a:solidFill>
              <a:sysClr val="window" lastClr="FFFFFF"/>
            </a:solidFill>
            <a:ln w="9525" cap="flat" cmpd="sng" algn="ctr">
              <a:solidFill>
                <a:srgbClr val="C00000"/>
              </a:solidFill>
              <a:prstDash val="solid"/>
            </a:ln>
            <a:effectLst>
              <a:outerShdw blurRad="40000" dist="23000" dir="5400000" rotWithShape="0">
                <a:srgbClr val="000000">
                  <a:alpha val="35000"/>
                </a:srgbClr>
              </a:outerShdw>
            </a:effectLst>
          </p:spPr>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GB" sz="1100" i="0" u="none" strike="noStrike" kern="0" cap="none" spc="0" normalizeH="0" baseline="0" noProof="0" dirty="0">
                  <a:ln>
                    <a:noFill/>
                  </a:ln>
                  <a:solidFill>
                    <a:prstClr val="black"/>
                  </a:solidFill>
                  <a:effectLst/>
                  <a:uLnTx/>
                  <a:uFillTx/>
                  <a:latin typeface="Calibri"/>
                  <a:ea typeface="+mn-ea"/>
                  <a:cs typeface="+mn-cs"/>
                </a:rPr>
                <a:t>Strategic Planning Risk</a:t>
              </a:r>
            </a:p>
          </p:txBody>
        </p:sp>
      </p:grpSp>
      <p:sp>
        <p:nvSpPr>
          <p:cNvPr id="73" name="Rectangle 72">
            <a:extLst>
              <a:ext uri="{FF2B5EF4-FFF2-40B4-BE49-F238E27FC236}">
                <a16:creationId xmlns:a16="http://schemas.microsoft.com/office/drawing/2014/main" id="{58976611-4AE1-4E1E-91FF-FEF2CD814453}"/>
              </a:ext>
            </a:extLst>
          </p:cNvPr>
          <p:cNvSpPr/>
          <p:nvPr/>
        </p:nvSpPr>
        <p:spPr>
          <a:xfrm>
            <a:off x="843516" y="1348546"/>
            <a:ext cx="10246242" cy="4532899"/>
          </a:xfrm>
          <a:prstGeom prst="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Slide Number Placeholder 3">
            <a:extLst>
              <a:ext uri="{FF2B5EF4-FFF2-40B4-BE49-F238E27FC236}">
                <a16:creationId xmlns:a16="http://schemas.microsoft.com/office/drawing/2014/main" id="{EFBD8AFB-9296-4711-9DC3-3AA69B148DD0}"/>
              </a:ext>
            </a:extLst>
          </p:cNvPr>
          <p:cNvSpPr txBox="1">
            <a:spLocks/>
          </p:cNvSpPr>
          <p:nvPr/>
        </p:nvSpPr>
        <p:spPr>
          <a:xfrm>
            <a:off x="10970001" y="6587834"/>
            <a:ext cx="1081706" cy="196847"/>
          </a:xfrm>
          <a:prstGeom prst="rect">
            <a:avLst/>
          </a:prstGeom>
        </p:spPr>
        <p:txBody>
          <a:bodyPr vert="horz" lIns="0" tIns="0" rIns="0" bIns="0" rtlCol="0" anchor="ctr"/>
          <a:lstStyle>
            <a:defPPr>
              <a:defRPr lang="en-US"/>
            </a:defPPr>
            <a:lvl1pPr marL="0" algn="r" defTabSz="914400" rtl="0" eaLnBrk="1" latinLnBrk="0" hangingPunct="1">
              <a:defRPr sz="8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DB42E12-A786-4CC2-B533-7A1658A15C83}" type="slidenum">
              <a:rPr lang="en-GB" smtClean="0">
                <a:solidFill>
                  <a:srgbClr val="2C273D"/>
                </a:solidFill>
                <a:latin typeface="Arial"/>
              </a:rPr>
              <a:pPr/>
              <a:t>7</a:t>
            </a:fld>
            <a:endParaRPr lang="en-GB" dirty="0">
              <a:solidFill>
                <a:srgbClr val="2C273D"/>
              </a:solidFill>
              <a:latin typeface="Arial"/>
            </a:endParaRPr>
          </a:p>
        </p:txBody>
      </p:sp>
    </p:spTree>
    <p:extLst>
      <p:ext uri="{BB962C8B-B14F-4D97-AF65-F5344CB8AC3E}">
        <p14:creationId xmlns:p14="http://schemas.microsoft.com/office/powerpoint/2010/main" val="19828911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361F09B21A804F824D0804817B9451" ma:contentTypeVersion="17" ma:contentTypeDescription="Create a new document." ma:contentTypeScope="" ma:versionID="f901db54bb13095120feb0375381ddc7">
  <xsd:schema xmlns:xsd="http://www.w3.org/2001/XMLSchema" xmlns:xs="http://www.w3.org/2001/XMLSchema" xmlns:p="http://schemas.microsoft.com/office/2006/metadata/properties" xmlns:ns2="47dd78af-cfc5-4e7a-8799-591ad7ced2cf" xmlns:ns3="91879da0-9969-4788-bbb1-7f1899c198fe" targetNamespace="http://schemas.microsoft.com/office/2006/metadata/properties" ma:root="true" ma:fieldsID="ccbdc23c9b6847b596135635c0f30772" ns2:_="" ns3:_="">
    <xsd:import namespace="47dd78af-cfc5-4e7a-8799-591ad7ced2cf"/>
    <xsd:import namespace="91879da0-9969-4788-bbb1-7f1899c198f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dd78af-cfc5-4e7a-8799-591ad7ced2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beb73b0-c5d4-4c05-b12e-b4108c0f0e2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879da0-9969-4788-bbb1-7f1899c198f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2e16324-b103-49ce-bb9c-8eb177c64a7c}" ma:internalName="TaxCatchAll" ma:showField="CatchAllData" ma:web="91879da0-9969-4788-bbb1-7f1899c198f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7dd78af-cfc5-4e7a-8799-591ad7ced2cf">
      <Terms xmlns="http://schemas.microsoft.com/office/infopath/2007/PartnerControls"/>
    </lcf76f155ced4ddcb4097134ff3c332f>
    <TaxCatchAll xmlns="91879da0-9969-4788-bbb1-7f1899c198fe" xsi:nil="true"/>
  </documentManagement>
</p:properties>
</file>

<file path=customXml/itemProps1.xml><?xml version="1.0" encoding="utf-8"?>
<ds:datastoreItem xmlns:ds="http://schemas.openxmlformats.org/officeDocument/2006/customXml" ds:itemID="{5C0B3029-E2B2-4A0F-AFCF-93BA5DD4B5E2}">
  <ds:schemaRefs>
    <ds:schemaRef ds:uri="http://schemas.microsoft.com/sharepoint/v3/contenttype/forms"/>
  </ds:schemaRefs>
</ds:datastoreItem>
</file>

<file path=customXml/itemProps2.xml><?xml version="1.0" encoding="utf-8"?>
<ds:datastoreItem xmlns:ds="http://schemas.openxmlformats.org/officeDocument/2006/customXml" ds:itemID="{98833726-2E04-4C60-89A9-C00F5C13CBAF}"/>
</file>

<file path=customXml/itemProps3.xml><?xml version="1.0" encoding="utf-8"?>
<ds:datastoreItem xmlns:ds="http://schemas.openxmlformats.org/officeDocument/2006/customXml" ds:itemID="{915BB23C-3309-4D11-9883-E06400B114CA}"/>
</file>

<file path=docProps/app.xml><?xml version="1.0" encoding="utf-8"?>
<Properties xmlns="http://schemas.openxmlformats.org/officeDocument/2006/extended-properties" xmlns:vt="http://schemas.openxmlformats.org/officeDocument/2006/docPropsVTypes">
  <TotalTime>1552</TotalTime>
  <Words>1906</Words>
  <Application>Microsoft Office PowerPoint</Application>
  <PresentationFormat>Widescreen</PresentationFormat>
  <Paragraphs>381</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Trebuchet MS</vt:lpstr>
      <vt:lpstr>YBSG Headline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Kurau</dc:creator>
  <cp:lastModifiedBy>Laura Ward</cp:lastModifiedBy>
  <cp:revision>22</cp:revision>
  <cp:lastPrinted>2023-04-18T15:39:50Z</cp:lastPrinted>
  <dcterms:created xsi:type="dcterms:W3CDTF">2022-09-05T12:18:58Z</dcterms:created>
  <dcterms:modified xsi:type="dcterms:W3CDTF">2023-04-18T15:41:33Z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f49ab29-f4da-4d83-b5ca-f40d5a93f0f3_Enabled">
    <vt:lpwstr>true</vt:lpwstr>
  </property>
  <property fmtid="{D5CDD505-2E9C-101B-9397-08002B2CF9AE}" pid="3" name="MSIP_Label_bf49ab29-f4da-4d83-b5ca-f40d5a93f0f3_SetDate">
    <vt:lpwstr>2022-10-31T09:52:56Z</vt:lpwstr>
  </property>
  <property fmtid="{D5CDD505-2E9C-101B-9397-08002B2CF9AE}" pid="4" name="MSIP_Label_bf49ab29-f4da-4d83-b5ca-f40d5a93f0f3_Method">
    <vt:lpwstr>Standard</vt:lpwstr>
  </property>
  <property fmtid="{D5CDD505-2E9C-101B-9397-08002B2CF9AE}" pid="5" name="MSIP_Label_bf49ab29-f4da-4d83-b5ca-f40d5a93f0f3_Name">
    <vt:lpwstr>Confidential</vt:lpwstr>
  </property>
  <property fmtid="{D5CDD505-2E9C-101B-9397-08002B2CF9AE}" pid="6" name="MSIP_Label_bf49ab29-f4da-4d83-b5ca-f40d5a93f0f3_SiteId">
    <vt:lpwstr>75406e2b-2de1-4cff-b842-2a519f5780c7</vt:lpwstr>
  </property>
  <property fmtid="{D5CDD505-2E9C-101B-9397-08002B2CF9AE}" pid="7" name="MSIP_Label_bf49ab29-f4da-4d83-b5ca-f40d5a93f0f3_ActionId">
    <vt:lpwstr>e0ab1645-3b6c-43bb-90bf-bc75d41655c4</vt:lpwstr>
  </property>
  <property fmtid="{D5CDD505-2E9C-101B-9397-08002B2CF9AE}" pid="8" name="MSIP_Label_bf49ab29-f4da-4d83-b5ca-f40d5a93f0f3_ContentBits">
    <vt:lpwstr>2</vt:lpwstr>
  </property>
  <property fmtid="{D5CDD505-2E9C-101B-9397-08002B2CF9AE}" pid="9" name="ContentTypeId">
    <vt:lpwstr>0x01010036361F09B21A804F824D0804817B9451</vt:lpwstr>
  </property>
</Properties>
</file>